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80" r:id="rId4"/>
    <p:sldId id="385" r:id="rId5"/>
    <p:sldId id="379" r:id="rId6"/>
    <p:sldId id="288" r:id="rId7"/>
    <p:sldId id="285" r:id="rId8"/>
    <p:sldId id="289" r:id="rId9"/>
    <p:sldId id="296" r:id="rId10"/>
    <p:sldId id="303" r:id="rId11"/>
    <p:sldId id="304" r:id="rId12"/>
    <p:sldId id="386" r:id="rId13"/>
    <p:sldId id="259" r:id="rId14"/>
    <p:sldId id="391" r:id="rId15"/>
    <p:sldId id="313" r:id="rId16"/>
    <p:sldId id="398" r:id="rId17"/>
    <p:sldId id="399" r:id="rId18"/>
    <p:sldId id="341" r:id="rId19"/>
    <p:sldId id="342" r:id="rId20"/>
    <p:sldId id="403" r:id="rId21"/>
    <p:sldId id="404" r:id="rId22"/>
    <p:sldId id="345" r:id="rId23"/>
    <p:sldId id="347" r:id="rId24"/>
    <p:sldId id="368" r:id="rId25"/>
    <p:sldId id="423" r:id="rId26"/>
    <p:sldId id="392" r:id="rId27"/>
    <p:sldId id="378" r:id="rId28"/>
    <p:sldId id="406" r:id="rId29"/>
    <p:sldId id="421" r:id="rId30"/>
    <p:sldId id="424" r:id="rId31"/>
    <p:sldId id="41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9999"/>
    <a:srgbClr val="7EC234"/>
    <a:srgbClr val="006600"/>
    <a:srgbClr val="F34803"/>
    <a:srgbClr val="660066"/>
    <a:srgbClr val="FFFFCC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2" autoAdjust="0"/>
    <p:restoredTop sz="94660"/>
  </p:normalViewPr>
  <p:slideViewPr>
    <p:cSldViewPr>
      <p:cViewPr>
        <p:scale>
          <a:sx n="94" d="100"/>
          <a:sy n="94" d="100"/>
        </p:scale>
        <p:origin x="-6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7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A7538-28B9-4702-A448-0A1B1E259EC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FF15B6-46D6-4441-878E-793BFD31ED06}" type="asst">
      <dgm:prSet phldrT="[Tex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sz="2000" b="1" dirty="0" smtClean="0">
              <a:latin typeface="Calibri" pitchFamily="34" charset="0"/>
            </a:rPr>
            <a:t>Interest and motivators</a:t>
          </a:r>
          <a:endParaRPr lang="en-US" sz="2000" b="1" dirty="0">
            <a:latin typeface="Calibri" pitchFamily="34" charset="0"/>
          </a:endParaRPr>
        </a:p>
      </dgm:t>
    </dgm:pt>
    <dgm:pt modelId="{D0110611-9E6F-4987-A217-5D5752B1AF06}" type="parTrans" cxnId="{DFEF6F19-C52E-4A29-BB6D-9A69A6E08C0F}">
      <dgm:prSet/>
      <dgm:spPr/>
      <dgm:t>
        <a:bodyPr/>
        <a:lstStyle/>
        <a:p>
          <a:endParaRPr lang="en-US" dirty="0"/>
        </a:p>
      </dgm:t>
    </dgm:pt>
    <dgm:pt modelId="{646CE2A4-66D8-40A3-B4ED-C7711C4F0DEA}" type="sibTrans" cxnId="{DFEF6F19-C52E-4A29-BB6D-9A69A6E08C0F}">
      <dgm:prSet/>
      <dgm:spPr/>
      <dgm:t>
        <a:bodyPr/>
        <a:lstStyle/>
        <a:p>
          <a:endParaRPr lang="en-US"/>
        </a:p>
      </dgm:t>
    </dgm:pt>
    <dgm:pt modelId="{7DB44BA1-05CC-4B0F-A525-1AB4D70C3979}">
      <dgm:prSet phldrT="[Text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  <dgm:t>
        <a:bodyPr/>
        <a:lstStyle/>
        <a:p>
          <a:r>
            <a:rPr lang="en-US" b="1" dirty="0" smtClean="0"/>
            <a:t>Prior knowledge</a:t>
          </a:r>
          <a:endParaRPr lang="en-US" b="1" dirty="0"/>
        </a:p>
      </dgm:t>
    </dgm:pt>
    <dgm:pt modelId="{36BA416A-4F65-4C65-AB5F-45E870CDAC2E}" type="parTrans" cxnId="{FB06BB30-477F-4B19-974C-460636BF1EC5}">
      <dgm:prSet/>
      <dgm:spPr/>
      <dgm:t>
        <a:bodyPr/>
        <a:lstStyle/>
        <a:p>
          <a:endParaRPr lang="en-US" dirty="0"/>
        </a:p>
      </dgm:t>
    </dgm:pt>
    <dgm:pt modelId="{E5665B05-AC1A-4508-ADF9-FDBA4B4B6F1E}" type="sibTrans" cxnId="{FB06BB30-477F-4B19-974C-460636BF1EC5}">
      <dgm:prSet/>
      <dgm:spPr/>
      <dgm:t>
        <a:bodyPr/>
        <a:lstStyle/>
        <a:p>
          <a:endParaRPr lang="en-US"/>
        </a:p>
      </dgm:t>
    </dgm:pt>
    <dgm:pt modelId="{23B60178-28A8-446C-98F1-771DC4C81352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A50021"/>
              </a:solidFill>
              <a:effectLst/>
              <a:latin typeface="Calibri" pitchFamily="34" charset="0"/>
              <a:cs typeface="Calibri" pitchFamily="34" charset="0"/>
            </a:rPr>
            <a:t>Initial Assessment</a:t>
          </a:r>
        </a:p>
      </dgm:t>
    </dgm:pt>
    <dgm:pt modelId="{4559EE2E-3BA2-4A67-8C21-F1FBA510308B}" type="parTrans" cxnId="{F2C37962-51E1-4878-9882-0AFFE07827B1}">
      <dgm:prSet/>
      <dgm:spPr/>
      <dgm:t>
        <a:bodyPr/>
        <a:lstStyle/>
        <a:p>
          <a:endParaRPr lang="en-US"/>
        </a:p>
      </dgm:t>
    </dgm:pt>
    <dgm:pt modelId="{20CCCF13-4EC5-4B2C-BFD3-AE510037315A}" type="sibTrans" cxnId="{F2C37962-51E1-4878-9882-0AFFE07827B1}">
      <dgm:prSet/>
      <dgm:spPr/>
      <dgm:t>
        <a:bodyPr/>
        <a:lstStyle/>
        <a:p>
          <a:endParaRPr lang="en-US"/>
        </a:p>
      </dgm:t>
    </dgm:pt>
    <dgm:pt modelId="{09DCD3DE-ECBA-4D87-B5E2-E87B260A7E92}" type="asst">
      <dgm:prSet phldrT="[Text]"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</dgm:spPr>
      <dgm:t>
        <a:bodyPr/>
        <a:lstStyle/>
        <a:p>
          <a:r>
            <a:rPr lang="en-US" sz="2000" b="1" dirty="0" smtClean="0">
              <a:latin typeface="Calibri" pitchFamily="34" charset="0"/>
            </a:rPr>
            <a:t>Strengths and weaknesses</a:t>
          </a:r>
          <a:endParaRPr lang="en-US" sz="2000" b="1" dirty="0">
            <a:latin typeface="Calibri" pitchFamily="34" charset="0"/>
          </a:endParaRPr>
        </a:p>
      </dgm:t>
    </dgm:pt>
    <dgm:pt modelId="{D3AECBE6-A078-4FC3-92EC-9226BDC9D84B}" type="parTrans" cxnId="{E3A01E30-4B43-424C-B7BB-4A1EC7F5298C}">
      <dgm:prSet/>
      <dgm:spPr/>
      <dgm:t>
        <a:bodyPr/>
        <a:lstStyle/>
        <a:p>
          <a:endParaRPr lang="en-US"/>
        </a:p>
      </dgm:t>
    </dgm:pt>
    <dgm:pt modelId="{0FFE8BCA-D58D-4030-B316-DA8760927D70}" type="sibTrans" cxnId="{E3A01E30-4B43-424C-B7BB-4A1EC7F5298C}">
      <dgm:prSet/>
      <dgm:spPr/>
      <dgm:t>
        <a:bodyPr/>
        <a:lstStyle/>
        <a:p>
          <a:endParaRPr lang="en-US"/>
        </a:p>
      </dgm:t>
    </dgm:pt>
    <dgm:pt modelId="{A3609DB9-3D75-48DF-8585-793F43C67997}" type="pres">
      <dgm:prSet presAssocID="{889A7538-28B9-4702-A448-0A1B1E259EC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E7FD52-D6FA-47E9-92DD-D7611F0868E3}" type="pres">
      <dgm:prSet presAssocID="{889A7538-28B9-4702-A448-0A1B1E259ECD}" presName="ellipse" presStyleLbl="trBgShp" presStyleIdx="0" presStyleCnt="1" custLinFactNeighborX="-786" custLinFactNeighborY="1382"/>
      <dgm:spPr/>
      <dgm:t>
        <a:bodyPr/>
        <a:lstStyle/>
        <a:p>
          <a:endParaRPr lang="en-US"/>
        </a:p>
      </dgm:t>
    </dgm:pt>
    <dgm:pt modelId="{F0CE9FFC-C2DD-4474-B581-6C3629F3FFE6}" type="pres">
      <dgm:prSet presAssocID="{889A7538-28B9-4702-A448-0A1B1E259ECD}" presName="arrow1" presStyleLbl="fgShp" presStyleIdx="0" presStyleCnt="1" custAng="10800000" custScaleY="147620" custLinFactNeighborX="476" custLinFactNeighborY="20625"/>
      <dgm:spPr>
        <a:solidFill>
          <a:srgbClr val="A50021"/>
        </a:solidFill>
      </dgm:spPr>
      <dgm:t>
        <a:bodyPr/>
        <a:lstStyle/>
        <a:p>
          <a:endParaRPr lang="en-US"/>
        </a:p>
      </dgm:t>
    </dgm:pt>
    <dgm:pt modelId="{1FD4CA74-52F6-421E-8730-A648E9C7999D}" type="pres">
      <dgm:prSet presAssocID="{889A7538-28B9-4702-A448-0A1B1E259ECD}" presName="rectangle" presStyleLbl="revTx" presStyleIdx="0" presStyleCnt="1" custScaleX="197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14FD7-E915-4B1A-A1CA-DB67B139B04F}" type="pres">
      <dgm:prSet presAssocID="{09DCD3DE-ECBA-4D87-B5E2-E87B260A7E9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7259E-9C72-4810-8B4D-9206A5805ADA}" type="pres">
      <dgm:prSet presAssocID="{7DB44BA1-05CC-4B0F-A525-1AB4D70C3979}" presName="item2" presStyleLbl="node1" presStyleIdx="1" presStyleCnt="3" custScaleX="107314" custScaleY="103319" custLinFactNeighborX="6832" custLinFactNeighborY="4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D5391-548D-4CB3-8A68-51B9F527E66C}" type="pres">
      <dgm:prSet presAssocID="{23B60178-28A8-446C-98F1-771DC4C8135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86784-F187-44DE-B9F5-22BE2228269E}" type="pres">
      <dgm:prSet presAssocID="{889A7538-28B9-4702-A448-0A1B1E259ECD}" presName="funnel" presStyleLbl="trAlignAcc1" presStyleIdx="0" presStyleCnt="1" custScaleX="99819" custScaleY="101786" custLinFactNeighborX="-1111" custLinFactNeighborY="1254"/>
      <dgm:spPr/>
      <dgm:t>
        <a:bodyPr/>
        <a:lstStyle/>
        <a:p>
          <a:endParaRPr lang="en-US"/>
        </a:p>
      </dgm:t>
    </dgm:pt>
  </dgm:ptLst>
  <dgm:cxnLst>
    <dgm:cxn modelId="{1C83E168-8ED8-43B2-9C62-F0B288C84AE7}" type="presOf" srcId="{889A7538-28B9-4702-A448-0A1B1E259ECD}" destId="{A3609DB9-3D75-48DF-8585-793F43C67997}" srcOrd="0" destOrd="0" presId="urn:microsoft.com/office/officeart/2005/8/layout/funnel1"/>
    <dgm:cxn modelId="{E3A01E30-4B43-424C-B7BB-4A1EC7F5298C}" srcId="{889A7538-28B9-4702-A448-0A1B1E259ECD}" destId="{09DCD3DE-ECBA-4D87-B5E2-E87B260A7E92}" srcOrd="1" destOrd="0" parTransId="{D3AECBE6-A078-4FC3-92EC-9226BDC9D84B}" sibTransId="{0FFE8BCA-D58D-4030-B316-DA8760927D70}"/>
    <dgm:cxn modelId="{1424C0C7-250B-46C9-AF91-314B2E5F0663}" type="presOf" srcId="{7DB44BA1-05CC-4B0F-A525-1AB4D70C3979}" destId="{CAA14FD7-E915-4B1A-A1CA-DB67B139B04F}" srcOrd="0" destOrd="0" presId="urn:microsoft.com/office/officeart/2005/8/layout/funnel1"/>
    <dgm:cxn modelId="{6F932440-C830-49DE-8C28-837F738F8E86}" type="presOf" srcId="{09DCD3DE-ECBA-4D87-B5E2-E87B260A7E92}" destId="{8427259E-9C72-4810-8B4D-9206A5805ADA}" srcOrd="0" destOrd="0" presId="urn:microsoft.com/office/officeart/2005/8/layout/funnel1"/>
    <dgm:cxn modelId="{F2C37962-51E1-4878-9882-0AFFE07827B1}" srcId="{889A7538-28B9-4702-A448-0A1B1E259ECD}" destId="{23B60178-28A8-446C-98F1-771DC4C81352}" srcOrd="3" destOrd="0" parTransId="{4559EE2E-3BA2-4A67-8C21-F1FBA510308B}" sibTransId="{20CCCF13-4EC5-4B2C-BFD3-AE510037315A}"/>
    <dgm:cxn modelId="{FB06BB30-477F-4B19-974C-460636BF1EC5}" srcId="{889A7538-28B9-4702-A448-0A1B1E259ECD}" destId="{7DB44BA1-05CC-4B0F-A525-1AB4D70C3979}" srcOrd="2" destOrd="0" parTransId="{36BA416A-4F65-4C65-AB5F-45E870CDAC2E}" sibTransId="{E5665B05-AC1A-4508-ADF9-FDBA4B4B6F1E}"/>
    <dgm:cxn modelId="{18667E1F-CB39-4693-A3D1-D7DFA2CB0652}" type="presOf" srcId="{DAFF15B6-46D6-4441-878E-793BFD31ED06}" destId="{28FD5391-548D-4CB3-8A68-51B9F527E66C}" srcOrd="0" destOrd="0" presId="urn:microsoft.com/office/officeart/2005/8/layout/funnel1"/>
    <dgm:cxn modelId="{E543AB7F-4123-40F3-A41C-6C92C0CE6951}" type="presOf" srcId="{23B60178-28A8-446C-98F1-771DC4C81352}" destId="{1FD4CA74-52F6-421E-8730-A648E9C7999D}" srcOrd="0" destOrd="0" presId="urn:microsoft.com/office/officeart/2005/8/layout/funnel1"/>
    <dgm:cxn modelId="{DFEF6F19-C52E-4A29-BB6D-9A69A6E08C0F}" srcId="{889A7538-28B9-4702-A448-0A1B1E259ECD}" destId="{DAFF15B6-46D6-4441-878E-793BFD31ED06}" srcOrd="0" destOrd="0" parTransId="{D0110611-9E6F-4987-A217-5D5752B1AF06}" sibTransId="{646CE2A4-66D8-40A3-B4ED-C7711C4F0DEA}"/>
    <dgm:cxn modelId="{BDF73784-74D1-4AC8-9815-70EBAFCFAA3A}" type="presParOf" srcId="{A3609DB9-3D75-48DF-8585-793F43C67997}" destId="{64E7FD52-D6FA-47E9-92DD-D7611F0868E3}" srcOrd="0" destOrd="0" presId="urn:microsoft.com/office/officeart/2005/8/layout/funnel1"/>
    <dgm:cxn modelId="{713CCD7B-3966-476C-8FCF-4BB58E0021D1}" type="presParOf" srcId="{A3609DB9-3D75-48DF-8585-793F43C67997}" destId="{F0CE9FFC-C2DD-4474-B581-6C3629F3FFE6}" srcOrd="1" destOrd="0" presId="urn:microsoft.com/office/officeart/2005/8/layout/funnel1"/>
    <dgm:cxn modelId="{DF943C51-AA69-46A9-B973-5072B1D74F24}" type="presParOf" srcId="{A3609DB9-3D75-48DF-8585-793F43C67997}" destId="{1FD4CA74-52F6-421E-8730-A648E9C7999D}" srcOrd="2" destOrd="0" presId="urn:microsoft.com/office/officeart/2005/8/layout/funnel1"/>
    <dgm:cxn modelId="{9A418E12-7254-4D63-9BBF-ED6A0B3AD3A4}" type="presParOf" srcId="{A3609DB9-3D75-48DF-8585-793F43C67997}" destId="{CAA14FD7-E915-4B1A-A1CA-DB67B139B04F}" srcOrd="3" destOrd="0" presId="urn:microsoft.com/office/officeart/2005/8/layout/funnel1"/>
    <dgm:cxn modelId="{C93609FD-B3B6-4DC2-AF1A-A8E46A890803}" type="presParOf" srcId="{A3609DB9-3D75-48DF-8585-793F43C67997}" destId="{8427259E-9C72-4810-8B4D-9206A5805ADA}" srcOrd="4" destOrd="0" presId="urn:microsoft.com/office/officeart/2005/8/layout/funnel1"/>
    <dgm:cxn modelId="{E78C7D85-AB18-40B4-B5A7-F6EE3DAD574E}" type="presParOf" srcId="{A3609DB9-3D75-48DF-8585-793F43C67997}" destId="{28FD5391-548D-4CB3-8A68-51B9F527E66C}" srcOrd="5" destOrd="0" presId="urn:microsoft.com/office/officeart/2005/8/layout/funnel1"/>
    <dgm:cxn modelId="{36B2C13E-B232-4161-A2C0-A7A49F82251A}" type="presParOf" srcId="{A3609DB9-3D75-48DF-8585-793F43C67997}" destId="{9B186784-F187-44DE-B9F5-22BE2228269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1341E-B0FD-48D8-8B66-1797E49015A7}" type="doc">
      <dgm:prSet loTypeId="urn:microsoft.com/office/officeart/2005/8/layout/arrow6" loCatId="relationship" qsTypeId="urn:microsoft.com/office/officeart/2005/8/quickstyle/simple1#1" qsCatId="simple" csTypeId="urn:microsoft.com/office/officeart/2005/8/colors/accent1_2#1" csCatId="accent1" phldr="1"/>
      <dgm:spPr/>
    </dgm:pt>
    <dgm:pt modelId="{00090E12-40F3-48DA-95A2-5EA225C9FB96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FFCC"/>
              </a:solidFill>
              <a:latin typeface="Calibri" pitchFamily="34" charset="0"/>
            </a:rPr>
            <a:t>Differentiated Instruction </a:t>
          </a:r>
          <a:r>
            <a:rPr lang="en-US" sz="2600" dirty="0" smtClean="0">
              <a:latin typeface="Calibri" pitchFamily="34" charset="0"/>
            </a:rPr>
            <a:t>allows for modifications or changes to the curriculum occur based on individual student assessment</a:t>
          </a:r>
          <a:endParaRPr lang="en-US" sz="2600" dirty="0">
            <a:latin typeface="Calibri" pitchFamily="34" charset="0"/>
          </a:endParaRPr>
        </a:p>
      </dgm:t>
    </dgm:pt>
    <dgm:pt modelId="{35557414-5D02-48EF-BCC7-6184A57C463E}" type="parTrans" cxnId="{3B48FBDD-7818-4307-8725-4142ADF8F170}">
      <dgm:prSet/>
      <dgm:spPr/>
      <dgm:t>
        <a:bodyPr/>
        <a:lstStyle/>
        <a:p>
          <a:endParaRPr lang="en-US" sz="2600"/>
        </a:p>
      </dgm:t>
    </dgm:pt>
    <dgm:pt modelId="{32D50A9D-C6A3-44BB-A079-9AAE3A1AB496}" type="sibTrans" cxnId="{3B48FBDD-7818-4307-8725-4142ADF8F170}">
      <dgm:prSet/>
      <dgm:spPr/>
      <dgm:t>
        <a:bodyPr/>
        <a:lstStyle/>
        <a:p>
          <a:endParaRPr lang="en-US" sz="2600"/>
        </a:p>
      </dgm:t>
    </dgm:pt>
    <dgm:pt modelId="{15EB3059-6340-4174-81FF-A0A443DE8891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FFCC"/>
              </a:solidFill>
              <a:latin typeface="Calibri" pitchFamily="34" charset="0"/>
            </a:rPr>
            <a:t>Universal Design for Learning</a:t>
          </a:r>
          <a:r>
            <a:rPr lang="en-US" sz="2800" dirty="0" smtClean="0">
              <a:solidFill>
                <a:srgbClr val="FFFFCC"/>
              </a:solidFill>
              <a:latin typeface="Calibri" pitchFamily="34" charset="0"/>
            </a:rPr>
            <a:t> </a:t>
          </a:r>
          <a:r>
            <a:rPr lang="en-US" sz="2600" dirty="0" smtClean="0">
              <a:latin typeface="Calibri" pitchFamily="34" charset="0"/>
            </a:rPr>
            <a:t>anticipates the need to address diverse learning differences prior to instruction</a:t>
          </a:r>
          <a:endParaRPr lang="en-US" sz="2600" dirty="0">
            <a:latin typeface="Calibri" pitchFamily="34" charset="0"/>
          </a:endParaRPr>
        </a:p>
      </dgm:t>
    </dgm:pt>
    <dgm:pt modelId="{7CF52354-F08D-42DC-B7CB-5633BAD78C7A}" type="parTrans" cxnId="{3DED962D-0C11-418A-A58D-06184DB2C96E}">
      <dgm:prSet/>
      <dgm:spPr/>
      <dgm:t>
        <a:bodyPr/>
        <a:lstStyle/>
        <a:p>
          <a:endParaRPr lang="en-US" sz="2600"/>
        </a:p>
      </dgm:t>
    </dgm:pt>
    <dgm:pt modelId="{82888E28-3C8F-4BC8-8371-54FD1F980831}" type="sibTrans" cxnId="{3DED962D-0C11-418A-A58D-06184DB2C96E}">
      <dgm:prSet/>
      <dgm:spPr/>
      <dgm:t>
        <a:bodyPr/>
        <a:lstStyle/>
        <a:p>
          <a:endParaRPr lang="en-US" sz="2600"/>
        </a:p>
      </dgm:t>
    </dgm:pt>
    <dgm:pt modelId="{0129665C-4ADC-4F7D-840C-6728E4E4580B}" type="pres">
      <dgm:prSet presAssocID="{CE91341E-B0FD-48D8-8B66-1797E49015A7}" presName="compositeShape" presStyleCnt="0">
        <dgm:presLayoutVars>
          <dgm:chMax val="2"/>
          <dgm:dir/>
          <dgm:resizeHandles val="exact"/>
        </dgm:presLayoutVars>
      </dgm:prSet>
      <dgm:spPr/>
    </dgm:pt>
    <dgm:pt modelId="{1425AF15-92C7-42B7-A28B-E0ECBBC15DE2}" type="pres">
      <dgm:prSet presAssocID="{CE91341E-B0FD-48D8-8B66-1797E49015A7}" presName="ribbon" presStyleLbl="node1" presStyleIdx="0" presStyleCnt="1" custScaleY="190678" custLinFactNeighborX="-1695"/>
      <dgm:spPr/>
    </dgm:pt>
    <dgm:pt modelId="{9C5D2F13-906C-4809-8DB5-0AD43F0E1137}" type="pres">
      <dgm:prSet presAssocID="{CE91341E-B0FD-48D8-8B66-1797E49015A7}" presName="leftArrowText" presStyleLbl="node1" presStyleIdx="0" presStyleCnt="1" custScaleY="176722" custLinFactX="15152" custLinFactNeighborX="100000" custLinFactNeighborY="31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EC66D-4900-441E-B665-A4A684E5110C}" type="pres">
      <dgm:prSet presAssocID="{CE91341E-B0FD-48D8-8B66-1797E49015A7}" presName="rightArrowText" presStyleLbl="node1" presStyleIdx="0" presStyleCnt="1" custScaleX="100000" custScaleY="136423" custLinFactX="-6475" custLinFactNeighborX="-100000" custLinFactNeighborY="-475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8FBDD-7818-4307-8725-4142ADF8F170}" srcId="{CE91341E-B0FD-48D8-8B66-1797E49015A7}" destId="{00090E12-40F3-48DA-95A2-5EA225C9FB96}" srcOrd="0" destOrd="0" parTransId="{35557414-5D02-48EF-BCC7-6184A57C463E}" sibTransId="{32D50A9D-C6A3-44BB-A079-9AAE3A1AB496}"/>
    <dgm:cxn modelId="{35805AC7-0C53-4B26-B743-5B420C844495}" type="presOf" srcId="{15EB3059-6340-4174-81FF-A0A443DE8891}" destId="{92DEC66D-4900-441E-B665-A4A684E5110C}" srcOrd="0" destOrd="0" presId="urn:microsoft.com/office/officeart/2005/8/layout/arrow6"/>
    <dgm:cxn modelId="{B138D859-4C33-48DD-8BB7-84DD41CA0DE5}" type="presOf" srcId="{CE91341E-B0FD-48D8-8B66-1797E49015A7}" destId="{0129665C-4ADC-4F7D-840C-6728E4E4580B}" srcOrd="0" destOrd="0" presId="urn:microsoft.com/office/officeart/2005/8/layout/arrow6"/>
    <dgm:cxn modelId="{3DED962D-0C11-418A-A58D-06184DB2C96E}" srcId="{CE91341E-B0FD-48D8-8B66-1797E49015A7}" destId="{15EB3059-6340-4174-81FF-A0A443DE8891}" srcOrd="1" destOrd="0" parTransId="{7CF52354-F08D-42DC-B7CB-5633BAD78C7A}" sibTransId="{82888E28-3C8F-4BC8-8371-54FD1F980831}"/>
    <dgm:cxn modelId="{A9211BD0-E2F8-4A07-B919-59ABA1A36CF4}" type="presOf" srcId="{00090E12-40F3-48DA-95A2-5EA225C9FB96}" destId="{9C5D2F13-906C-4809-8DB5-0AD43F0E1137}" srcOrd="0" destOrd="0" presId="urn:microsoft.com/office/officeart/2005/8/layout/arrow6"/>
    <dgm:cxn modelId="{DE75DCF3-0CF5-4F96-BB1E-A1CE26DBB974}" type="presParOf" srcId="{0129665C-4ADC-4F7D-840C-6728E4E4580B}" destId="{1425AF15-92C7-42B7-A28B-E0ECBBC15DE2}" srcOrd="0" destOrd="0" presId="urn:microsoft.com/office/officeart/2005/8/layout/arrow6"/>
    <dgm:cxn modelId="{005F65A1-FAA5-4C0A-B20A-4350BBAED644}" type="presParOf" srcId="{0129665C-4ADC-4F7D-840C-6728E4E4580B}" destId="{9C5D2F13-906C-4809-8DB5-0AD43F0E1137}" srcOrd="1" destOrd="0" presId="urn:microsoft.com/office/officeart/2005/8/layout/arrow6"/>
    <dgm:cxn modelId="{7DAF0828-E2F2-4552-8E70-24FADE59A62A}" type="presParOf" srcId="{0129665C-4ADC-4F7D-840C-6728E4E4580B}" destId="{92DEC66D-4900-441E-B665-A4A684E5110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E7FD52-D6FA-47E9-92DD-D7611F0868E3}">
      <dsp:nvSpPr>
        <dsp:cNvPr id="0" name=""/>
        <dsp:cNvSpPr/>
      </dsp:nvSpPr>
      <dsp:spPr>
        <a:xfrm>
          <a:off x="1828813" y="304806"/>
          <a:ext cx="5160645" cy="1792224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E9FFC-C2DD-4474-B581-6C3629F3FFE6}">
      <dsp:nvSpPr>
        <dsp:cNvPr id="0" name=""/>
        <dsp:cNvSpPr/>
      </dsp:nvSpPr>
      <dsp:spPr>
        <a:xfrm rot="10800000">
          <a:off x="3962398" y="4648200"/>
          <a:ext cx="1000125" cy="944886"/>
        </a:xfrm>
        <a:prstGeom prst="downArrow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4CA74-52F6-421E-8730-A648E9C7999D}">
      <dsp:nvSpPr>
        <dsp:cNvPr id="0" name=""/>
        <dsp:cNvSpPr/>
      </dsp:nvSpPr>
      <dsp:spPr>
        <a:xfrm>
          <a:off x="-282124" y="5180650"/>
          <a:ext cx="9479648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A50021"/>
              </a:solidFill>
              <a:effectLst/>
              <a:latin typeface="Calibri" pitchFamily="34" charset="0"/>
              <a:cs typeface="Calibri" pitchFamily="34" charset="0"/>
            </a:rPr>
            <a:t>Initial Assessment</a:t>
          </a:r>
        </a:p>
      </dsp:txBody>
      <dsp:txXfrm>
        <a:off x="-282124" y="5180650"/>
        <a:ext cx="9479648" cy="1200150"/>
      </dsp:txXfrm>
    </dsp:sp>
    <dsp:sp modelId="{CAA14FD7-E915-4B1A-A1CA-DB67B139B04F}">
      <dsp:nvSpPr>
        <dsp:cNvPr id="0" name=""/>
        <dsp:cNvSpPr/>
      </dsp:nvSpPr>
      <dsp:spPr>
        <a:xfrm>
          <a:off x="3745611" y="2210679"/>
          <a:ext cx="1800225" cy="1800225"/>
        </a:xfrm>
        <a:prstGeom prst="ellipse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Prior knowledge</a:t>
          </a:r>
          <a:endParaRPr lang="en-US" sz="2100" b="1" kern="1200" dirty="0"/>
        </a:p>
      </dsp:txBody>
      <dsp:txXfrm>
        <a:off x="3745611" y="2210679"/>
        <a:ext cx="1800225" cy="1800225"/>
      </dsp:txXfrm>
    </dsp:sp>
    <dsp:sp modelId="{8427259E-9C72-4810-8B4D-9206A5805ADA}">
      <dsp:nvSpPr>
        <dsp:cNvPr id="0" name=""/>
        <dsp:cNvSpPr/>
      </dsp:nvSpPr>
      <dsp:spPr>
        <a:xfrm>
          <a:off x="2514607" y="914396"/>
          <a:ext cx="1931893" cy="1859974"/>
        </a:xfrm>
        <a:prstGeom prst="ellipse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Strengths and weaknesses</a:t>
          </a:r>
          <a:endParaRPr lang="en-US" sz="2000" b="1" kern="1200" dirty="0">
            <a:latin typeface="Calibri" pitchFamily="34" charset="0"/>
          </a:endParaRPr>
        </a:p>
      </dsp:txBody>
      <dsp:txXfrm>
        <a:off x="2514607" y="914396"/>
        <a:ext cx="1931893" cy="1859974"/>
      </dsp:txXfrm>
    </dsp:sp>
    <dsp:sp modelId="{28FD5391-548D-4CB3-8A68-51B9F527E66C}">
      <dsp:nvSpPr>
        <dsp:cNvPr id="0" name=""/>
        <dsp:cNvSpPr/>
      </dsp:nvSpPr>
      <dsp:spPr>
        <a:xfrm>
          <a:off x="4297680" y="424856"/>
          <a:ext cx="1800225" cy="1800225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Interest and motivators</a:t>
          </a:r>
          <a:endParaRPr lang="en-US" sz="2000" b="1" kern="1200" dirty="0">
            <a:latin typeface="Calibri" pitchFamily="34" charset="0"/>
          </a:endParaRPr>
        </a:p>
      </dsp:txBody>
      <dsp:txXfrm>
        <a:off x="4297680" y="424856"/>
        <a:ext cx="1800225" cy="1800225"/>
      </dsp:txXfrm>
    </dsp:sp>
    <dsp:sp modelId="{9B186784-F187-44DE-B9F5-22BE2228269E}">
      <dsp:nvSpPr>
        <dsp:cNvPr id="0" name=""/>
        <dsp:cNvSpPr/>
      </dsp:nvSpPr>
      <dsp:spPr>
        <a:xfrm>
          <a:off x="1600194" y="76185"/>
          <a:ext cx="5590562" cy="45605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25AF15-92C7-42B7-A28B-E0ECBBC15DE2}">
      <dsp:nvSpPr>
        <dsp:cNvPr id="0" name=""/>
        <dsp:cNvSpPr/>
      </dsp:nvSpPr>
      <dsp:spPr>
        <a:xfrm>
          <a:off x="0" y="0"/>
          <a:ext cx="8991600" cy="685800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2F13-906C-4809-8DB5-0AD43F0E1137}">
      <dsp:nvSpPr>
        <dsp:cNvPr id="0" name=""/>
        <dsp:cNvSpPr/>
      </dsp:nvSpPr>
      <dsp:spPr>
        <a:xfrm>
          <a:off x="4495814" y="2143336"/>
          <a:ext cx="2967228" cy="31144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CC"/>
              </a:solidFill>
              <a:latin typeface="Calibri" pitchFamily="34" charset="0"/>
            </a:rPr>
            <a:t>Differentiated Instruction </a:t>
          </a:r>
          <a:r>
            <a:rPr lang="en-US" sz="2600" kern="1200" dirty="0" smtClean="0">
              <a:latin typeface="Calibri" pitchFamily="34" charset="0"/>
            </a:rPr>
            <a:t>allows for modifications or changes to the curriculum occur based on individual student assessment</a:t>
          </a:r>
          <a:endParaRPr lang="en-US" sz="2600" kern="1200" dirty="0">
            <a:latin typeface="Calibri" pitchFamily="34" charset="0"/>
          </a:endParaRPr>
        </a:p>
      </dsp:txBody>
      <dsp:txXfrm>
        <a:off x="4495814" y="2143336"/>
        <a:ext cx="2967228" cy="3114466"/>
      </dsp:txXfrm>
    </dsp:sp>
    <dsp:sp modelId="{92DEC66D-4900-441E-B665-A4A684E5110C}">
      <dsp:nvSpPr>
        <dsp:cNvPr id="0" name=""/>
        <dsp:cNvSpPr/>
      </dsp:nvSpPr>
      <dsp:spPr>
        <a:xfrm>
          <a:off x="762015" y="1676392"/>
          <a:ext cx="3506724" cy="24042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CC"/>
              </a:solidFill>
              <a:latin typeface="Calibri" pitchFamily="34" charset="0"/>
            </a:rPr>
            <a:t>Universal Design for Learning</a:t>
          </a:r>
          <a:r>
            <a:rPr lang="en-US" sz="2800" kern="1200" dirty="0" smtClean="0">
              <a:solidFill>
                <a:srgbClr val="FFFFCC"/>
              </a:solidFill>
              <a:latin typeface="Calibri" pitchFamily="34" charset="0"/>
            </a:rPr>
            <a:t> </a:t>
          </a:r>
          <a:r>
            <a:rPr lang="en-US" sz="2600" kern="1200" dirty="0" smtClean="0">
              <a:latin typeface="Calibri" pitchFamily="34" charset="0"/>
            </a:rPr>
            <a:t>anticipates the need to address diverse learning differences prior to instruction</a:t>
          </a:r>
          <a:endParaRPr lang="en-US" sz="2600" kern="1200" dirty="0">
            <a:latin typeface="Calibri" pitchFamily="34" charset="0"/>
          </a:endParaRPr>
        </a:p>
      </dsp:txBody>
      <dsp:txXfrm>
        <a:off x="762015" y="1676392"/>
        <a:ext cx="3506724" cy="240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A9F26E-141E-488F-AE3F-895E299B01C7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F2A8D2-3528-4992-8A16-CEB22EE3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81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713D2-0D74-418C-A479-FBF0AFB98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discuss drop out data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 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C0ADC-4565-401E-BFA1-356E5B9524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D4267-3ECB-44E8-A0AE-A66E222BC1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84DB9-509C-458B-86A0-6A334391E7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4EF5C-6A51-47B3-9471-36BA54EDD1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Can be historical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Science related-elements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A2192-B4C7-477E-9AD6-842F00C406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56F16-EC4E-4D7A-9785-0124CBC85B90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572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05538-8303-4E98-831F-A4770AEC08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Ask participants to pull out important words or phrases 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B5919-4BA3-4FF1-8222-F1D1880B38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66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B587-A9C3-4FD1-AA49-A40E35C47825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41FF-05D2-4DCB-8BA6-C0F8336DF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6C0B-6254-44FE-B5CA-25EBD8CF4029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B39B-6D97-4275-88CC-B54B1C51C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1556-124A-41AE-90B6-7413D3891023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59C4-87FD-4043-BEA3-685BCA4B0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838200" y="1600200"/>
            <a:ext cx="2057400" cy="4495800"/>
          </a:xfrm>
          <a:prstGeom prst="roundRect">
            <a:avLst/>
          </a:prstGeom>
          <a:solidFill>
            <a:srgbClr val="F6B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0A67-BC8D-4495-ACF2-7AA29F4E5C6A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3C07-82E5-472D-A00C-48140C6F7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473F-BF05-4474-9107-928AD2A64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66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5000"/>
              <a:buFont typeface="Wingdings" pitchFamily="2" charset="2"/>
              <a:buChar char=""/>
              <a:defRPr/>
            </a:lvl2pPr>
            <a:lvl3pPr>
              <a:buSzPct val="85000"/>
              <a:buFont typeface="Wingdings" pitchFamily="2" charset="2"/>
              <a:buChar char="v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SzPct val="85000"/>
              <a:buFont typeface="Wingdings" pitchFamily="2" charset="2"/>
              <a:buChar char="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189D-15D1-4908-BA76-54AE70A0F9F0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ABF7-6983-4B03-94AA-AFB3EC4A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66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554E-6E3D-4F70-BC4E-16252E341E5D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618D-78E0-46CD-9745-A3CA94CA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66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4BF2-1FF8-4B05-8DEA-A939E60D6165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4250-230F-4D5C-AC3D-BC1EBCBB2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5A4F-1E16-491B-B212-62E1FC99E2FE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780B-C77C-4930-9255-04D4D583A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F8D6-A0C4-4D7F-8709-8ECF91FE0E5B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4EBF-23B0-4DDB-98E0-E1D9D283C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B155-D83D-4DA4-B242-D521995767A3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5FE7-A1C9-4E06-B546-C83A7AF55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66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18C9-7C3C-4BB5-9FE4-71FF48DE6C44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B15A-CC90-4711-B906-DCBD8B67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DE39-2DB9-40B2-8EA1-C6B4FC4AFDED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29FC-0DA3-40AD-92B5-5380DF227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381EC-227A-4B25-9BE0-0E397B131092}" type="datetimeFigureOut">
              <a:rPr lang="en-US"/>
              <a:pPr>
                <a:defRPr/>
              </a:pPr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7116D-7789-4245-9C7E-4E3F53A1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quirk@mci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inspiration.com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924800" cy="1905000"/>
          </a:xfrm>
          <a:ln w="12700">
            <a:solidFill>
              <a:srgbClr val="660066"/>
            </a:solidFill>
          </a:ln>
        </p:spPr>
        <p:txBody>
          <a:bodyPr/>
          <a:lstStyle/>
          <a:p>
            <a:pPr eaLnBrk="1" hangingPunct="1"/>
            <a:r>
              <a:rPr lang="ru-RU" sz="4800" smtClean="0"/>
              <a:t>Передовая практика в</a:t>
            </a:r>
            <a:r>
              <a:rPr lang="en-US" sz="4800" smtClean="0"/>
              <a:t> </a:t>
            </a:r>
            <a:r>
              <a:rPr lang="ru-RU" sz="4800" smtClean="0"/>
              <a:t> </a:t>
            </a:r>
            <a:r>
              <a:rPr lang="en-US" sz="4800" smtClean="0"/>
              <a:t> </a:t>
            </a:r>
            <a:br>
              <a:rPr lang="en-US" sz="4800" smtClean="0"/>
            </a:br>
            <a:r>
              <a:rPr lang="ru-RU" sz="4800" b="1" smtClean="0"/>
              <a:t>инклюзивном образовании  </a:t>
            </a:r>
            <a:endParaRPr lang="en-US" sz="4800" b="1" smtClean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b="0" dirty="0" smtClean="0">
                <a:solidFill>
                  <a:schemeClr val="tx1"/>
                </a:solidFill>
              </a:rPr>
              <a:t> </a:t>
            </a:r>
            <a:r>
              <a:rPr lang="en-US" sz="3000" b="0" dirty="0" smtClean="0">
                <a:solidFill>
                  <a:schemeClr val="tx1"/>
                </a:solidFill>
              </a:rPr>
              <a:t> 22</a:t>
            </a:r>
            <a:r>
              <a:rPr lang="ru-RU" sz="3000" b="0" dirty="0" smtClean="0">
                <a:solidFill>
                  <a:schemeClr val="tx1"/>
                </a:solidFill>
              </a:rPr>
              <a:t> августа </a:t>
            </a:r>
            <a:r>
              <a:rPr lang="en-US" sz="3000" b="0" dirty="0" smtClean="0">
                <a:solidFill>
                  <a:schemeClr val="tx1"/>
                </a:solidFill>
              </a:rPr>
              <a:t>2013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15</a:t>
            </a:r>
            <a:r>
              <a:rPr lang="en-US" sz="2400" b="0" dirty="0" smtClean="0">
                <a:solidFill>
                  <a:schemeClr val="tx1"/>
                </a:solidFill>
              </a:rPr>
              <a:t>:30 – </a:t>
            </a:r>
            <a:r>
              <a:rPr lang="ru-RU" sz="2400" b="0" dirty="0" smtClean="0">
                <a:solidFill>
                  <a:schemeClr val="tx1"/>
                </a:solidFill>
              </a:rPr>
              <a:t>18</a:t>
            </a:r>
            <a:r>
              <a:rPr lang="en-US" sz="2400" b="0" dirty="0" smtClean="0">
                <a:solidFill>
                  <a:schemeClr val="tx1"/>
                </a:solidFill>
              </a:rPr>
              <a:t>:30 pm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0" dirty="0" smtClean="0">
                <a:solidFill>
                  <a:schemeClr val="tx1"/>
                </a:solidFill>
              </a:rPr>
              <a:t>Москва, Россия</a:t>
            </a:r>
            <a:endParaRPr lang="en-US" sz="30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Кэрол Квирк</a:t>
            </a:r>
            <a:r>
              <a:rPr lang="en-US" sz="3000" dirty="0" smtClean="0"/>
              <a:t>, </a:t>
            </a:r>
            <a:r>
              <a:rPr lang="ru-RU" sz="2000" dirty="0" smtClean="0"/>
              <a:t>доктор педагогических наук</a:t>
            </a:r>
            <a:r>
              <a:rPr lang="ru-RU" sz="3000" dirty="0" smtClean="0"/>
              <a:t>  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0" dirty="0" smtClean="0">
                <a:hlinkClick r:id="rId2"/>
              </a:rPr>
              <a:t>cquirk@mcie.org</a:t>
            </a:r>
            <a:r>
              <a:rPr lang="en-US" sz="2200" b="0" dirty="0" smtClean="0"/>
              <a:t> </a:t>
            </a:r>
          </a:p>
        </p:txBody>
      </p:sp>
      <p:pic>
        <p:nvPicPr>
          <p:cNvPr id="16387" name="Content Placeholder 3" descr="MCIE_OrgPurp_onWht_Horz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"/>
            <a:ext cx="4090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Ученики с инвалидностью</a:t>
            </a:r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sz="2600" smtClean="0"/>
              <a:t>Больше времени проводят «над заданием» в классе  </a:t>
            </a:r>
            <a:endParaRPr lang="en-US" sz="2600" smtClean="0"/>
          </a:p>
          <a:p>
            <a:pPr eaLnBrk="1" hangingPunct="1">
              <a:lnSpc>
                <a:spcPct val="140000"/>
              </a:lnSpc>
            </a:pPr>
            <a:r>
              <a:rPr lang="ru-RU" sz="2600" smtClean="0"/>
              <a:t>Обучаются б</a:t>
            </a:r>
            <a:r>
              <a:rPr lang="ru-RU" sz="2600" i="1" smtClean="0"/>
              <a:t>о</a:t>
            </a:r>
            <a:r>
              <a:rPr lang="ru-RU" sz="2600" smtClean="0"/>
              <a:t>льшему количеству академических навыков  </a:t>
            </a:r>
            <a:endParaRPr lang="en-US" sz="2600" smtClean="0"/>
          </a:p>
          <a:p>
            <a:pPr eaLnBrk="1" hangingPunct="1">
              <a:lnSpc>
                <a:spcPct val="140000"/>
              </a:lnSpc>
            </a:pPr>
            <a:r>
              <a:rPr lang="ru-RU" sz="2600" smtClean="0"/>
              <a:t>У них больше друзей  </a:t>
            </a:r>
            <a:endParaRPr lang="en-US" sz="2600" smtClean="0"/>
          </a:p>
          <a:p>
            <a:pPr eaLnBrk="1" hangingPunct="1">
              <a:lnSpc>
                <a:spcPct val="140000"/>
              </a:lnSpc>
            </a:pPr>
            <a:r>
              <a:rPr lang="ru-RU" sz="2600" smtClean="0"/>
              <a:t>Обучаются «функциональным» навыкам больше  </a:t>
            </a:r>
            <a:endParaRPr lang="en-US" sz="2600" smtClean="0"/>
          </a:p>
          <a:p>
            <a:pPr eaLnBrk="1" hangingPunct="1">
              <a:lnSpc>
                <a:spcPct val="140000"/>
              </a:lnSpc>
            </a:pPr>
            <a:r>
              <a:rPr lang="ru-RU" sz="2600" smtClean="0"/>
              <a:t>Более вероятно будут трудоустроены после школы  </a:t>
            </a:r>
            <a:r>
              <a:rPr lang="en-US" sz="2600" smtClean="0"/>
              <a:t> </a:t>
            </a:r>
            <a:r>
              <a:rPr lang="ru-RU" sz="2600" smtClean="0"/>
              <a:t> </a:t>
            </a:r>
            <a:endParaRPr lang="en-US" sz="2600" smtClean="0"/>
          </a:p>
          <a:p>
            <a:pPr eaLnBrk="1" hangingPunct="1">
              <a:lnSpc>
                <a:spcPct val="140000"/>
              </a:lnSpc>
            </a:pPr>
            <a:r>
              <a:rPr lang="ru-RU" sz="2600" smtClean="0"/>
              <a:t>Поддержка более индивидуализирована</a:t>
            </a:r>
            <a:r>
              <a:rPr lang="ru-RU" smtClean="0"/>
              <a:t> 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Сравнение классов</a:t>
            </a:r>
            <a:endParaRPr lang="en-US" smtClean="0">
              <a:solidFill>
                <a:srgbClr val="660066"/>
              </a:solidFill>
            </a:endParaRPr>
          </a:p>
        </p:txBody>
      </p:sp>
      <p:sp>
        <p:nvSpPr>
          <p:cNvPr id="30722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Классы для специального образования  </a:t>
            </a:r>
            <a:endParaRPr lang="en-US" sz="2000" smtClean="0"/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rgbClr val="660066"/>
            </a:solidFill>
          </a:ln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mtClean="0"/>
              <a:t>Меньше учебного времени  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Более изолированные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Менее способны получить работу после школы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58% </a:t>
            </a:r>
            <a:r>
              <a:rPr lang="ru-RU" smtClean="0"/>
              <a:t>времени </a:t>
            </a:r>
            <a:r>
              <a:rPr lang="en-US" smtClean="0"/>
              <a:t>= “</a:t>
            </a:r>
            <a:r>
              <a:rPr lang="ru-RU" smtClean="0"/>
              <a:t>не-учебное</a:t>
            </a:r>
            <a:r>
              <a:rPr lang="en-US" smtClean="0"/>
              <a:t>”</a:t>
            </a:r>
          </a:p>
        </p:txBody>
      </p:sp>
      <p:sp>
        <p:nvSpPr>
          <p:cNvPr id="30724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Классы для общего образования</a:t>
            </a:r>
            <a:endParaRPr lang="en-US" sz="2000" smtClean="0"/>
          </a:p>
        </p:txBody>
      </p:sp>
      <p:sp>
        <p:nvSpPr>
          <p:cNvPr id="30725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rgbClr val="660066"/>
            </a:solidFill>
          </a:ln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mtClean="0"/>
              <a:t>БОЛЬШЕ материала по общему курсу обучения </a:t>
            </a:r>
            <a:r>
              <a:rPr lang="en-US" smtClean="0"/>
              <a:t> </a:t>
            </a:r>
            <a:r>
              <a:rPr lang="ru-RU" smtClean="0"/>
              <a:t>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Более индивидуализированное учебное время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Больше взаимодействия с обычными сверстниками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35% </a:t>
            </a:r>
            <a:r>
              <a:rPr lang="ru-RU" smtClean="0"/>
              <a:t>времени</a:t>
            </a:r>
            <a:r>
              <a:rPr lang="en-US" smtClean="0"/>
              <a:t> = “</a:t>
            </a:r>
            <a:r>
              <a:rPr lang="ru-RU" smtClean="0"/>
              <a:t>не-учебное</a:t>
            </a:r>
            <a:r>
              <a:rPr lang="en-US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4114800" cy="20129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Социальные взаимоотношения</a:t>
            </a:r>
            <a:endParaRPr lang="en-US" sz="3600" smtClean="0">
              <a:solidFill>
                <a:srgbClr val="7030A0"/>
              </a:solidFill>
            </a:endParaRPr>
          </a:p>
        </p:txBody>
      </p:sp>
      <p:sp>
        <p:nvSpPr>
          <p:cNvPr id="31746" name="Content Placeholder 5"/>
          <p:cNvSpPr>
            <a:spLocks noGrp="1"/>
          </p:cNvSpPr>
          <p:nvPr>
            <p:ph type="body" idx="2"/>
          </p:nvPr>
        </p:nvSpPr>
        <p:spPr>
          <a:xfrm>
            <a:off x="533400" y="2286000"/>
            <a:ext cx="4724400" cy="4343400"/>
          </a:xfrm>
        </p:spPr>
        <p:txBody>
          <a:bodyPr/>
          <a:lstStyle/>
          <a:p>
            <a:pPr eaLnBrk="1" hangingPunct="1">
              <a:tabLst>
                <a:tab pos="346075" algn="l"/>
              </a:tabLst>
            </a:pPr>
            <a:r>
              <a:rPr lang="ru-RU" sz="2000" smtClean="0">
                <a:solidFill>
                  <a:schemeClr val="tx1"/>
                </a:solidFill>
              </a:rPr>
              <a:t>Люди с сильно развитыми навыками взаимодействия обычно…  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Строят больше значимых взаимоотношений  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Счастливее  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Имеют более высокую самооценку  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Больше выражают социальное принятие  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 </a:t>
            </a:r>
            <a:r>
              <a:rPr lang="ru-RU" sz="2000" smtClean="0">
                <a:solidFill>
                  <a:schemeClr val="tx1"/>
                </a:solidFill>
              </a:rPr>
              <a:t>Сильнее хотят социализироваться  </a:t>
            </a:r>
            <a:endParaRPr lang="en-US" sz="200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333399"/>
              </a:buClr>
              <a:buFont typeface="Arial" charset="0"/>
              <a:buChar char="•"/>
              <a:tabLst>
                <a:tab pos="346075" algn="l"/>
              </a:tabLst>
            </a:pP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Испытывают меньше тревог, стресса и депрессии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Carol\My Documents\student pictures\Millersville ES\DSCN09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4495800" cy="3371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964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Chart 3"/>
          <p:cNvGraphicFramePr>
            <a:graphicFrameLocks/>
          </p:cNvGraphicFramePr>
          <p:nvPr/>
        </p:nvGraphicFramePr>
        <p:xfrm>
          <a:off x="4699000" y="1371600"/>
          <a:ext cx="4445000" cy="4902200"/>
        </p:xfrm>
        <a:graphic>
          <a:graphicData uri="http://schemas.openxmlformats.org/presentationml/2006/ole">
            <p:oleObj spid="_x0000_s32771" r:id="rId4" imgW="4444369" imgH="4901609" progId="Excel.Sheet.8">
              <p:embed/>
            </p:oleObj>
          </a:graphicData>
        </a:graphic>
      </p:graphicFrame>
      <p:graphicFrame>
        <p:nvGraphicFramePr>
          <p:cNvPr id="32770" name="Chart 4"/>
          <p:cNvGraphicFramePr>
            <a:graphicFrameLocks/>
          </p:cNvGraphicFramePr>
          <p:nvPr/>
        </p:nvGraphicFramePr>
        <p:xfrm>
          <a:off x="0" y="1371600"/>
          <a:ext cx="4521200" cy="5283200"/>
        </p:xfrm>
        <a:graphic>
          <a:graphicData uri="http://schemas.openxmlformats.org/presentationml/2006/ole">
            <p:oleObj spid="_x0000_s32772" r:id="rId5" imgW="4517528" imgH="5279594" progId="Excel.Sheet.8">
              <p:embed/>
            </p:oleObj>
          </a:graphicData>
        </a:graphic>
      </p:graphicFrame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762000" y="457200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3366"/>
                </a:solidFill>
                <a:latin typeface="Calibri" pitchFamily="34" charset="0"/>
              </a:rPr>
              <a:t>Окончание школы и прекращение обучения </a:t>
            </a:r>
            <a:r>
              <a:rPr lang="en-US" sz="4000" b="1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003366"/>
                </a:solidFill>
                <a:latin typeface="Calibri" pitchFamily="34" charset="0"/>
              </a:rPr>
              <a:t> </a:t>
            </a:r>
            <a:endParaRPr lang="en-US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Общее образование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6248400" y="1447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Специализированное образование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143000" y="57150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Ученики, закончившие школу (фиолетовый)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5181600" y="57150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Ученики, бросившие учебу (оранжевый)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Универсальный дизайн</a:t>
            </a:r>
            <a:r>
              <a:rPr lang="en-US" b="1" smtClean="0"/>
              <a:t>&amp; </a:t>
            </a:r>
            <a:r>
              <a:rPr lang="ru-RU" b="1" smtClean="0"/>
              <a:t>Дифференциация</a:t>
            </a:r>
            <a:endParaRPr lang="en-US" b="1" smtClean="0"/>
          </a:p>
        </p:txBody>
      </p:sp>
      <p:sp>
        <p:nvSpPr>
          <p:cNvPr id="34818" name="Subtitle 4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Возможности для обучения ВСЕХ  </a:t>
            </a:r>
            <a:endParaRPr lang="en-US" smtClean="0"/>
          </a:p>
        </p:txBody>
      </p:sp>
      <p:pic>
        <p:nvPicPr>
          <p:cNvPr id="34819" name="Picture 2" descr="C:\Users\Carol\AppData\Local\Microsoft\Windows\Temporary Internet Files\Content.IE5\SU2J27L3\MC9002889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00600"/>
            <a:ext cx="43640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Carol\AppData\Local\Microsoft\Windows\Temporary Internet Files\Content.IE5\SU2J27L3\MP9004423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ssistive devic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"/>
            <a:ext cx="26130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530745">
            <a:off x="1881188" y="717550"/>
            <a:ext cx="3779837" cy="4965700"/>
          </a:xfrm>
          <a:prstGeom prst="triangle">
            <a:avLst/>
          </a:prstGeom>
          <a:solidFill>
            <a:srgbClr val="7EC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Универсальный дизайн обучения</a:t>
            </a:r>
            <a:endParaRPr 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Дифференцированное обучение</a:t>
            </a:r>
            <a:endParaRPr lang="en-US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 rot="20060188">
            <a:off x="3981450" y="419100"/>
            <a:ext cx="2916238" cy="5146675"/>
          </a:xfrm>
          <a:prstGeom prst="triangle">
            <a:avLst>
              <a:gd name="adj" fmla="val 45469"/>
            </a:avLst>
          </a:prstGeom>
          <a:solidFill>
            <a:srgbClr val="7EC2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Положительные виды поведенческой поддержи по всей школе</a:t>
            </a: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Isosceles Triangle 22"/>
          <p:cNvSpPr/>
          <p:nvPr/>
        </p:nvSpPr>
        <p:spPr>
          <a:xfrm rot="530745">
            <a:off x="2957513" y="331788"/>
            <a:ext cx="2028825" cy="3027362"/>
          </a:xfrm>
          <a:prstGeom prst="triangle">
            <a:avLst/>
          </a:prstGeom>
          <a:solidFill>
            <a:srgbClr val="F6B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ярус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4" name="Isosceles Triangle 23"/>
          <p:cNvSpPr/>
          <p:nvPr/>
        </p:nvSpPr>
        <p:spPr>
          <a:xfrm rot="20150491">
            <a:off x="4037013" y="152400"/>
            <a:ext cx="1677987" cy="3133725"/>
          </a:xfrm>
          <a:prstGeom prst="triangle">
            <a:avLst/>
          </a:prstGeom>
          <a:solidFill>
            <a:srgbClr val="F6B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ярус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 rot="20150491">
            <a:off x="4084638" y="238125"/>
            <a:ext cx="847725" cy="1401763"/>
          </a:xfrm>
          <a:prstGeom prst="triangl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Isosceles Triangle 25"/>
          <p:cNvSpPr/>
          <p:nvPr/>
        </p:nvSpPr>
        <p:spPr>
          <a:xfrm rot="476583">
            <a:off x="3640138" y="292100"/>
            <a:ext cx="915987" cy="1403350"/>
          </a:xfrm>
          <a:prstGeom prst="triangl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847" name="TextBox 26"/>
          <p:cNvSpPr txBox="1">
            <a:spLocks noChangeArrowheads="1"/>
          </p:cNvSpPr>
          <p:nvPr/>
        </p:nvSpPr>
        <p:spPr bwMode="auto">
          <a:xfrm>
            <a:off x="5334000" y="152400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Индивидуально спроектированные</a:t>
            </a:r>
            <a:r>
              <a:rPr lang="ru-RU"/>
              <a:t> </a:t>
            </a:r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поведенческое воздействие</a:t>
            </a:r>
            <a:endParaRPr lang="en-US" sz="24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35848" name="TextBox 27"/>
          <p:cNvSpPr txBox="1">
            <a:spLocks noChangeArrowheads="1"/>
          </p:cNvSpPr>
          <p:nvPr/>
        </p:nvSpPr>
        <p:spPr bwMode="auto">
          <a:xfrm>
            <a:off x="304800" y="3810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Индивидуально спроектированные академические мероприятия  </a:t>
            </a:r>
            <a:endParaRPr lang="en-US" sz="24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1447800"/>
            <a:ext cx="3276600" cy="1249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Целевая группа</a:t>
            </a:r>
            <a:r>
              <a:rPr lang="en-US" sz="28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Поведенческие мероприятия</a:t>
            </a:r>
            <a:endParaRPr lang="en-US" sz="2400" b="1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33400" y="1981200"/>
            <a:ext cx="3276600" cy="1249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>
                <a:solidFill>
                  <a:srgbClr val="FD85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Целевая группа</a:t>
            </a:r>
            <a:r>
              <a:rPr lang="en-US" sz="2800" b="1">
                <a:solidFill>
                  <a:srgbClr val="FD85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D85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Образовательные мероприятия</a:t>
            </a:r>
            <a:endParaRPr lang="en-US" sz="2400" b="1">
              <a:solidFill>
                <a:srgbClr val="FD85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541536">
            <a:off x="898525" y="5541963"/>
            <a:ext cx="4081463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7EC2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Обычный курс обучения для ВСЕХ учеников  </a:t>
            </a:r>
            <a:endParaRPr lang="en-US" sz="2800" b="1">
              <a:solidFill>
                <a:srgbClr val="7EC23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074709">
            <a:off x="5053013" y="5121275"/>
            <a:ext cx="4079875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7EC2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Правила</a:t>
            </a:r>
            <a:r>
              <a:rPr lang="en-US" sz="2800" b="1">
                <a:solidFill>
                  <a:srgbClr val="7EC2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ru-RU" sz="2800" b="1">
                <a:solidFill>
                  <a:srgbClr val="7EC2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награды и последствия для ВСЕХ учеников  </a:t>
            </a:r>
            <a:endParaRPr lang="en-US" sz="2800" b="1">
              <a:solidFill>
                <a:srgbClr val="7EC23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295400" y="6096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Первоначальная оценка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Сильные и слабые стороны 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5943600" y="533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Интересы и мотиваторы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791200" y="2971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Предшествующие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0" y="5181600"/>
            <a:ext cx="434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Универсальный дизайн обучения подразумевает необходимость принимать во внимание образовательные различия до начала обучения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096000" y="0"/>
            <a:ext cx="3048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Дифференцированное обучение позволяет модифицировать или изменять курс обучения на основе оценки индивидуальных потребностей ученика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and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3733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metr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371600"/>
            <a:ext cx="3711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pruner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3733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supermark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3657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</a:rPr>
              <a:t>Универсальный дизайн в архитектуре  </a:t>
            </a:r>
            <a:endParaRPr lang="en-US" sz="4000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Концепции универсального дизайна  </a:t>
            </a:r>
            <a:endParaRPr lang="en-US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b="1" smtClean="0">
                <a:solidFill>
                  <a:srgbClr val="A50021"/>
                </a:solidFill>
              </a:rPr>
              <a:t>Множество способов получить информацию  </a:t>
            </a:r>
            <a:endParaRPr lang="en-US" sz="2600" smtClean="0"/>
          </a:p>
          <a:p>
            <a:pPr eaLnBrk="1" hangingPunct="1">
              <a:spcBef>
                <a:spcPts val="1800"/>
              </a:spcBef>
            </a:pPr>
            <a:r>
              <a:rPr lang="ru-RU" b="1" smtClean="0">
                <a:solidFill>
                  <a:srgbClr val="A50021"/>
                </a:solidFill>
              </a:rPr>
              <a:t>Множество способов вовлечь учеников в учебный процесс  </a:t>
            </a:r>
            <a:endParaRPr lang="en-US" b="1" smtClean="0">
              <a:solidFill>
                <a:srgbClr val="A50021"/>
              </a:solidFill>
            </a:endParaRPr>
          </a:p>
          <a:p>
            <a:pPr eaLnBrk="1" hangingPunct="1">
              <a:spcBef>
                <a:spcPts val="1800"/>
              </a:spcBef>
            </a:pPr>
            <a:r>
              <a:rPr lang="ru-RU" b="1" smtClean="0">
                <a:solidFill>
                  <a:srgbClr val="A50021"/>
                </a:solidFill>
              </a:rPr>
              <a:t>Множество методов продемонстрировать свои знания  </a:t>
            </a:r>
            <a:endParaRPr lang="en-US" b="1" smtClean="0">
              <a:solidFill>
                <a:srgbClr val="A50021"/>
              </a:solidFill>
            </a:endParaRPr>
          </a:p>
        </p:txBody>
      </p:sp>
      <p:sp>
        <p:nvSpPr>
          <p:cNvPr id="4710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mtClean="0"/>
              <a:t>Альтернативный текст</a:t>
            </a:r>
            <a:r>
              <a:rPr lang="en-US" smtClean="0"/>
              <a:t> </a:t>
            </a:r>
            <a:r>
              <a:rPr lang="ru-RU" smtClean="0"/>
              <a:t>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Словарь до начала обучения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Чтение в парах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Рисунки вместо письма  </a:t>
            </a:r>
            <a:endParaRPr lang="en-US" smtClean="0"/>
          </a:p>
          <a:p>
            <a:pPr eaLnBrk="1" hangingPunct="1">
              <a:spcBef>
                <a:spcPts val="1800"/>
              </a:spcBef>
            </a:pPr>
            <a:r>
              <a:rPr lang="ru-RU" smtClean="0"/>
              <a:t>Графические органайзеры  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Повестка дня</a:t>
            </a:r>
            <a:r>
              <a:rPr lang="en-US" smtClean="0"/>
              <a:t>: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Ценности и исследования</a:t>
            </a:r>
            <a:r>
              <a:rPr lang="en-US" b="1" smtClean="0"/>
              <a:t>: </a:t>
            </a:r>
            <a:r>
              <a:rPr lang="ru-RU" smtClean="0"/>
              <a:t>Как это влияет на нашу практическую деятельность?  </a:t>
            </a:r>
            <a:endParaRPr lang="en-US" smtClean="0"/>
          </a:p>
          <a:p>
            <a:pPr eaLnBrk="1" hangingPunct="1"/>
            <a:r>
              <a:rPr lang="ru-RU" b="1" smtClean="0"/>
              <a:t>Обучение для ВСЕХ учеников: </a:t>
            </a:r>
            <a:r>
              <a:rPr lang="ru-RU" smtClean="0"/>
              <a:t>Стратегии, которые работают  </a:t>
            </a:r>
            <a:endParaRPr lang="en-US" smtClean="0"/>
          </a:p>
          <a:p>
            <a:pPr lvl="1" eaLnBrk="1" hangingPunct="1"/>
            <a:r>
              <a:rPr lang="ru-RU" smtClean="0"/>
              <a:t>Модификации обычного учебного курса  </a:t>
            </a:r>
            <a:endParaRPr lang="en-US" smtClean="0"/>
          </a:p>
          <a:p>
            <a:pPr lvl="1" eaLnBrk="1" hangingPunct="1"/>
            <a:r>
              <a:rPr lang="ru-RU" smtClean="0"/>
              <a:t>Специальное обучение  </a:t>
            </a:r>
            <a:endParaRPr lang="en-US" smtClean="0"/>
          </a:p>
          <a:p>
            <a:pPr lvl="1" eaLnBrk="1" hangingPunct="1"/>
            <a:r>
              <a:rPr lang="en-US" smtClean="0"/>
              <a:t>TEACCH</a:t>
            </a:r>
          </a:p>
          <a:p>
            <a:pPr eaLnBrk="1" hangingPunct="1"/>
            <a:r>
              <a:rPr lang="ru-RU" b="1" smtClean="0"/>
              <a:t>Что будет по-другому</a:t>
            </a:r>
            <a:r>
              <a:rPr lang="en-US" b="1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Качественное обучение для ВСЕХ  </a:t>
            </a:r>
            <a:endParaRPr lang="en-US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ru-RU" sz="2800" b="1" smtClean="0">
                <a:cs typeface="Arial" charset="0"/>
              </a:rPr>
              <a:t>Структура совместного обучения с ролями и зонами ответственности  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ru-RU" sz="2800" b="1" smtClean="0">
                <a:solidFill>
                  <a:srgbClr val="990000"/>
                </a:solidFill>
                <a:cs typeface="Arial" charset="0"/>
              </a:rPr>
              <a:t>Взаимодействие со сверстниками и поддерживающие системы  </a:t>
            </a:r>
            <a:endParaRPr lang="en-US" sz="2800" b="1" smtClean="0">
              <a:solidFill>
                <a:srgbClr val="99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ru-RU" sz="2800" b="1" smtClean="0">
                <a:cs typeface="Arial" charset="0"/>
              </a:rPr>
              <a:t>Разносторонний подход к структуре урока  </a:t>
            </a:r>
            <a:endParaRPr lang="en-US" sz="2800" b="1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ru-RU" sz="2800" b="1" smtClean="0">
                <a:solidFill>
                  <a:srgbClr val="990000"/>
                </a:solidFill>
                <a:cs typeface="Arial" charset="0"/>
              </a:rPr>
              <a:t>Интеграция технологий в учебный процесс\курс обучения  </a:t>
            </a:r>
            <a:endParaRPr lang="en-US" sz="2800" b="1" smtClean="0">
              <a:solidFill>
                <a:srgbClr val="99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5000"/>
              </a:spcBef>
            </a:pPr>
            <a:r>
              <a:rPr lang="ru-RU" sz="2800" b="1" smtClean="0">
                <a:cs typeface="Arial" charset="0"/>
              </a:rPr>
              <a:t>Обучение на основе деятельности и задач  </a:t>
            </a:r>
            <a:endParaRPr lang="en-US" sz="2800" b="1" smtClean="0"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45000"/>
              </a:spcBef>
              <a:buFont typeface="Arial" charset="0"/>
              <a:buNone/>
            </a:pPr>
            <a:r>
              <a:rPr lang="ru-RU" sz="2800" b="1" smtClean="0">
                <a:solidFill>
                  <a:srgbClr val="333399"/>
                </a:solidFill>
                <a:cs typeface="Arial" charset="0"/>
              </a:rPr>
              <a:t>Универсальный дизайн обучения  </a:t>
            </a:r>
            <a:endParaRPr lang="en-US" sz="2800" b="1" smtClean="0">
              <a:solidFill>
                <a:srgbClr val="333399"/>
              </a:solidFill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45000"/>
              </a:spcBef>
              <a:buFont typeface="Arial" charset="0"/>
              <a:buNone/>
            </a:pPr>
            <a:r>
              <a:rPr lang="ru-RU" sz="2800" b="1" smtClean="0">
                <a:solidFill>
                  <a:srgbClr val="333399"/>
                </a:solidFill>
                <a:cs typeface="Arial" charset="0"/>
              </a:rPr>
              <a:t>Дифференцированное обучение  </a:t>
            </a:r>
            <a:endParaRPr lang="en-US" sz="2800" b="1" smtClean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/>
          <p:cNvSpPr txBox="1">
            <a:spLocks noChangeArrowheads="1"/>
          </p:cNvSpPr>
          <p:nvPr/>
        </p:nvSpPr>
        <p:spPr bwMode="auto">
          <a:xfrm>
            <a:off x="6781800" y="3048000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9154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5562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Лекция</a:t>
            </a:r>
            <a:r>
              <a:rPr lang="en-US" sz="2400">
                <a:latin typeface="Calibri" pitchFamily="34" charset="0"/>
              </a:rPr>
              <a:t>			  5%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Чтение</a:t>
            </a:r>
            <a:r>
              <a:rPr lang="en-US" sz="2400">
                <a:latin typeface="Calibri" pitchFamily="34" charset="0"/>
              </a:rPr>
              <a:t>			10%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Аудио-визуальность</a:t>
            </a:r>
            <a:r>
              <a:rPr lang="en-US" sz="2400">
                <a:latin typeface="Calibri" pitchFamily="34" charset="0"/>
              </a:rPr>
              <a:t>			20%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</a:rPr>
              <a:t>Демонстрация</a:t>
            </a:r>
            <a:r>
              <a:rPr lang="en-US" sz="2400">
                <a:latin typeface="Calibri" pitchFamily="34" charset="0"/>
              </a:rPr>
              <a:t>		30%</a:t>
            </a:r>
          </a:p>
          <a:p>
            <a:pPr>
              <a:lnSpc>
                <a:spcPct val="150000"/>
              </a:lnSpc>
            </a:pPr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Обсуждение в группе</a:t>
            </a:r>
            <a:r>
              <a:rPr lang="en-US" sz="2800" b="1">
                <a:solidFill>
                  <a:srgbClr val="A50021"/>
                </a:solidFill>
                <a:latin typeface="Calibri" pitchFamily="34" charset="0"/>
              </a:rPr>
              <a:t>		50%</a:t>
            </a:r>
          </a:p>
          <a:p>
            <a:pPr>
              <a:lnSpc>
                <a:spcPct val="150000"/>
              </a:lnSpc>
            </a:pPr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Практика на деле </a:t>
            </a:r>
            <a:r>
              <a:rPr lang="en-US" sz="2800" b="1">
                <a:solidFill>
                  <a:srgbClr val="A50021"/>
                </a:solidFill>
                <a:latin typeface="Calibri" pitchFamily="34" charset="0"/>
              </a:rPr>
              <a:t>	75%</a:t>
            </a:r>
          </a:p>
          <a:p>
            <a:pPr>
              <a:lnSpc>
                <a:spcPct val="150000"/>
              </a:lnSpc>
            </a:pPr>
            <a:r>
              <a:rPr lang="ru-RU" sz="2800" b="1">
                <a:solidFill>
                  <a:srgbClr val="A50021"/>
                </a:solidFill>
                <a:latin typeface="Calibri" pitchFamily="34" charset="0"/>
              </a:rPr>
              <a:t>Обучение других</a:t>
            </a:r>
            <a:r>
              <a:rPr lang="en-US" sz="2800" b="1">
                <a:solidFill>
                  <a:srgbClr val="A50021"/>
                </a:solidFill>
                <a:latin typeface="Calibri" pitchFamily="34" charset="0"/>
              </a:rPr>
              <a:t>		90%</a:t>
            </a:r>
          </a:p>
        </p:txBody>
      </p:sp>
      <p:sp>
        <p:nvSpPr>
          <p:cNvPr id="4915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Память и обучение </a:t>
            </a:r>
            <a:r>
              <a:rPr lang="en-US" smtClean="0"/>
              <a:t> 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49156" name="TextBox 9"/>
          <p:cNvSpPr txBox="1">
            <a:spLocks noChangeArrowheads="1"/>
          </p:cNvSpPr>
          <p:nvPr/>
        </p:nvSpPr>
        <p:spPr bwMode="auto">
          <a:xfrm>
            <a:off x="6096000" y="1828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Движение</a:t>
            </a:r>
            <a:endParaRPr lang="en-US" sz="24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6096000" y="259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Выбор</a:t>
            </a:r>
            <a:endParaRPr lang="en-US" sz="2400" b="1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9158" name="TextBox 11"/>
          <p:cNvSpPr txBox="1">
            <a:spLocks noChangeArrowheads="1"/>
          </p:cNvSpPr>
          <p:nvPr/>
        </p:nvSpPr>
        <p:spPr bwMode="auto">
          <a:xfrm>
            <a:off x="6096000" y="3657600"/>
            <a:ext cx="2743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Взаимодействие со сверстниками</a:t>
            </a:r>
            <a:r>
              <a:rPr lang="ru-RU" sz="3200" b="1">
                <a:solidFill>
                  <a:srgbClr val="A50021"/>
                </a:solidFill>
                <a:latin typeface="Calibri" pitchFamily="34" charset="0"/>
              </a:rPr>
              <a:t>  </a:t>
            </a:r>
            <a:r>
              <a:rPr lang="en-US" sz="2800" b="1">
                <a:solidFill>
                  <a:srgbClr val="A5002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9159" name="TextBox 12"/>
          <p:cNvSpPr txBox="1">
            <a:spLocks noChangeArrowheads="1"/>
          </p:cNvSpPr>
          <p:nvPr/>
        </p:nvSpPr>
        <p:spPr bwMode="auto">
          <a:xfrm>
            <a:off x="6096000" y="51054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Взаимодействие со сверстниками</a:t>
            </a:r>
            <a:endParaRPr lang="en-US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Стена</a:t>
            </a:r>
            <a:r>
              <a:rPr lang="en-US" smtClean="0"/>
              <a:t> Twitter 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50178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n-US" sz="2400" smtClean="0"/>
              <a:t>	</a:t>
            </a:r>
            <a:r>
              <a:rPr lang="ru-RU" sz="2600" b="1" smtClean="0"/>
              <a:t>Размещение</a:t>
            </a:r>
            <a:r>
              <a:rPr lang="en-US" sz="2600" b="1" smtClean="0"/>
              <a:t> </a:t>
            </a:r>
            <a:r>
              <a:rPr lang="ru-RU" sz="2600" b="1" smtClean="0"/>
              <a:t>Статуса\мыслей</a:t>
            </a:r>
            <a:r>
              <a:rPr lang="en-US" sz="2600" b="1" smtClean="0"/>
              <a:t>: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Черты героя из книги  </a:t>
            </a:r>
            <a:endParaRPr lang="en-US" sz="220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Тема</a:t>
            </a:r>
            <a:endParaRPr lang="en-US" sz="220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Повышает понимание, можно забрать с собой после урока </a:t>
            </a:r>
            <a:r>
              <a:rPr lang="en-US" sz="2200" smtClean="0"/>
              <a:t> </a:t>
            </a:r>
            <a:r>
              <a:rPr lang="ru-RU" sz="2200" smtClean="0"/>
              <a:t> </a:t>
            </a:r>
            <a:endParaRPr lang="en-US" sz="220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Тест по окончанию («билет на выход»)</a:t>
            </a:r>
            <a:endParaRPr lang="en-US" sz="220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Вопросы, которые остались у учеников</a:t>
            </a:r>
            <a:endParaRPr lang="en-US" sz="2200" smtClean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smtClean="0"/>
              <a:t>Новые слова иностранного языка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3775" y="1219200"/>
            <a:ext cx="3883025" cy="5176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Исторический</a:t>
            </a:r>
            <a:r>
              <a:rPr lang="en-US" smtClean="0"/>
              <a:t> Facebook</a:t>
            </a:r>
          </a:p>
        </p:txBody>
      </p:sp>
      <p:sp>
        <p:nvSpPr>
          <p:cNvPr id="52226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Политики</a:t>
            </a:r>
            <a:endParaRPr lang="en-US" smtClean="0"/>
          </a:p>
          <a:p>
            <a:pPr eaLnBrk="1" hangingPunct="1"/>
            <a:r>
              <a:rPr lang="ru-RU" smtClean="0"/>
              <a:t>Исторические личности  </a:t>
            </a:r>
            <a:endParaRPr lang="en-US" smtClean="0"/>
          </a:p>
          <a:p>
            <a:pPr eaLnBrk="1" hangingPunct="1"/>
            <a:r>
              <a:rPr lang="ru-RU" smtClean="0"/>
              <a:t>Боги</a:t>
            </a:r>
            <a:r>
              <a:rPr lang="en-US" smtClean="0"/>
              <a:t> / </a:t>
            </a:r>
            <a:r>
              <a:rPr lang="ru-RU" smtClean="0"/>
              <a:t>Богини  </a:t>
            </a:r>
            <a:endParaRPr lang="en-US" smtClean="0"/>
          </a:p>
          <a:p>
            <a:pPr eaLnBrk="1" hangingPunct="1"/>
            <a:r>
              <a:rPr lang="ru-RU" smtClean="0"/>
              <a:t>Математики</a:t>
            </a:r>
            <a:endParaRPr lang="en-US" smtClean="0"/>
          </a:p>
          <a:p>
            <a:pPr eaLnBrk="1" hangingPunct="1"/>
            <a:r>
              <a:rPr lang="ru-RU" smtClean="0"/>
              <a:t>Герои из книг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447800"/>
            <a:ext cx="4957763" cy="390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066800"/>
            <a:ext cx="7010400" cy="52403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6322" name="Oval 4"/>
          <p:cNvSpPr>
            <a:spLocks noChangeArrowheads="1"/>
          </p:cNvSpPr>
          <p:nvPr/>
        </p:nvSpPr>
        <p:spPr bwMode="auto">
          <a:xfrm>
            <a:off x="3962400" y="2819400"/>
            <a:ext cx="1600200" cy="884238"/>
          </a:xfrm>
          <a:prstGeom prst="ellipse">
            <a:avLst/>
          </a:prstGeom>
          <a:solidFill>
            <a:srgbClr val="6699FF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4038600" y="3048000"/>
            <a:ext cx="1219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BOOK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latin typeface="Calibri" pitchFamily="34" charset="0"/>
                <a:hlinkClick r:id="rId6"/>
              </a:rPr>
              <a:t>http://www.inspiration.com/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5632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Графические органайзеры</a:t>
            </a:r>
            <a:endParaRPr lang="en-US" smtClean="0"/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5562600" y="2895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5867400" y="2895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КНИГА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1828800" y="1905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Конфликт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6324600" y="1981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Место и декорации действия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457200" y="37338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Черты главных героев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4191000" y="4419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Герои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7467600" y="35052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Черты героев второго плана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/>
          <a:lstStyle/>
          <a:p>
            <a:pPr eaLnBrk="1" hangingPunct="1"/>
            <a:r>
              <a:rPr lang="ru-RU" smtClean="0"/>
              <a:t>Работа в тройках</a:t>
            </a:r>
            <a:r>
              <a:rPr lang="en-US" smtClean="0"/>
              <a:t> 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Разделитесь на группы по</a:t>
            </a:r>
            <a:r>
              <a:rPr lang="en-US" smtClean="0"/>
              <a:t> 3</a:t>
            </a:r>
            <a:r>
              <a:rPr lang="ru-RU" smtClean="0"/>
              <a:t> человека</a:t>
            </a:r>
            <a:r>
              <a:rPr lang="en-US" smtClean="0"/>
              <a:t> (</a:t>
            </a:r>
            <a:r>
              <a:rPr lang="ru-RU" smtClean="0"/>
              <a:t>Рассчитайтесь</a:t>
            </a:r>
            <a:r>
              <a:rPr lang="en-US" smtClean="0"/>
              <a:t> 1 – 2 – 3)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Вопрос</a:t>
            </a:r>
            <a:r>
              <a:rPr lang="en-US" smtClean="0"/>
              <a:t> 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</a:t>
            </a:r>
            <a:r>
              <a:rPr lang="ru-RU" b="1" i="1" smtClean="0">
                <a:solidFill>
                  <a:srgbClr val="333399"/>
                </a:solidFill>
              </a:rPr>
              <a:t>Когда вы услышите звук таймера – посмотрите вперед, чтобы понять, кому из трех нужен новый дом.  </a:t>
            </a:r>
            <a:endParaRPr lang="en-US" b="1" i="1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i="1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# 2 </a:t>
            </a:r>
            <a:r>
              <a:rPr lang="ru-RU" smtClean="0"/>
              <a:t>движение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ru-RU" smtClean="0">
                <a:sym typeface="Wingdings" pitchFamily="2" charset="2"/>
              </a:rPr>
              <a:t>Вопрос</a:t>
            </a:r>
            <a:r>
              <a:rPr lang="en-US" smtClean="0">
                <a:sym typeface="Wingdings" pitchFamily="2" charset="2"/>
              </a:rPr>
              <a:t>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#3 </a:t>
            </a:r>
            <a:r>
              <a:rPr lang="ru-RU" smtClean="0">
                <a:sym typeface="Wingdings" pitchFamily="2" charset="2"/>
              </a:rPr>
              <a:t>движение</a:t>
            </a:r>
            <a:r>
              <a:rPr lang="en-US" smtClean="0">
                <a:sym typeface="Wingdings" pitchFamily="2" charset="2"/>
              </a:rPr>
              <a:t>  </a:t>
            </a:r>
            <a:r>
              <a:rPr lang="ru-RU" smtClean="0">
                <a:sym typeface="Wingdings" pitchFamily="2" charset="2"/>
              </a:rPr>
              <a:t>Вопрос</a:t>
            </a:r>
            <a:r>
              <a:rPr lang="en-US" smtClean="0">
                <a:sym typeface="Wingdings" pitchFamily="2" charset="2"/>
              </a:rPr>
              <a:t> 3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58371" name="Picture 2" descr="https://encrypted-tbn2.gstatic.com/images?q=tbn:ANd9GcSKKHjJbF7ExN2Fl8LK45ul47msg_5Mmt4n3p7UfIBcGTa74O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Карты историй</a:t>
            </a:r>
            <a:endParaRPr lang="en-US" smtClean="0"/>
          </a:p>
        </p:txBody>
      </p:sp>
      <p:sp>
        <p:nvSpPr>
          <p:cNvPr id="6041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z="3200" b="1" i="1" smtClean="0">
                <a:solidFill>
                  <a:srgbClr val="333399"/>
                </a:solidFill>
              </a:rPr>
              <a:t>	</a:t>
            </a:r>
            <a:r>
              <a:rPr lang="ru-RU" sz="3200" b="1" i="1" smtClean="0">
                <a:solidFill>
                  <a:srgbClr val="333399"/>
                </a:solidFill>
              </a:rPr>
              <a:t>Как можно это использовать для учеников с разными способностями в вашем классе?  </a:t>
            </a:r>
            <a:endParaRPr lang="en-US" sz="3200" b="1" i="1" smtClean="0">
              <a:solidFill>
                <a:srgbClr val="333399"/>
              </a:solidFill>
            </a:endParaRPr>
          </a:p>
        </p:txBody>
      </p:sp>
      <p:pic>
        <p:nvPicPr>
          <p:cNvPr id="60419" name="Content Placeholder 5" descr="whisper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0"/>
            <a:ext cx="3255963" cy="2438400"/>
          </a:xfrm>
        </p:spPr>
      </p:pic>
      <p:pic>
        <p:nvPicPr>
          <p:cNvPr id="60420" name="Picture 4" descr="C:\Users\Carol\AppData\Local\Microsoft\Windows\Temporary Internet Files\Content.IE5\MH2TPSC1\MC90044146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Колесо идеи</a:t>
            </a:r>
            <a:r>
              <a:rPr lang="en-US" b="1" smtClean="0">
                <a:solidFill>
                  <a:srgbClr val="660066"/>
                </a:solidFill>
              </a:rPr>
              <a:t> </a:t>
            </a:r>
            <a:r>
              <a:rPr lang="en-US" smtClean="0"/>
              <a:t>- </a:t>
            </a:r>
            <a:r>
              <a:rPr lang="ru-RU" smtClean="0"/>
              <a:t>фотосинтез</a:t>
            </a:r>
            <a:endParaRPr lang="en-US" smtClean="0"/>
          </a:p>
        </p:txBody>
      </p:sp>
      <p:sp>
        <p:nvSpPr>
          <p:cNvPr id="61442" name="Oval 2"/>
          <p:cNvSpPr>
            <a:spLocks noChangeArrowheads="1"/>
          </p:cNvSpPr>
          <p:nvPr/>
        </p:nvSpPr>
        <p:spPr bwMode="auto">
          <a:xfrm>
            <a:off x="457200" y="1143000"/>
            <a:ext cx="5715000" cy="54165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en-US" sz="1100">
              <a:latin typeface="Times New Roman" pitchFamily="18" charset="0"/>
              <a:cs typeface="Arial" charset="0"/>
            </a:endParaRPr>
          </a:p>
          <a:p>
            <a:pPr lvl="1"/>
            <a:endParaRPr lang="en-US" sz="1400" b="1">
              <a:latin typeface="Times New Roman" pitchFamily="18" charset="0"/>
              <a:cs typeface="Arial" charset="0"/>
            </a:endParaRPr>
          </a:p>
          <a:p>
            <a:pPr lvl="1"/>
            <a:endParaRPr lang="en-US" sz="1400" b="1">
              <a:latin typeface="Times New Roman" pitchFamily="18" charset="0"/>
              <a:cs typeface="Arial" charset="0"/>
            </a:endParaRPr>
          </a:p>
          <a:p>
            <a:pPr lvl="1"/>
            <a:endParaRPr lang="en-US" sz="1400" b="1">
              <a:latin typeface="Times New Roman" pitchFamily="18" charset="0"/>
              <a:cs typeface="Arial" charset="0"/>
            </a:endParaRPr>
          </a:p>
          <a:p>
            <a:pPr lvl="1"/>
            <a:r>
              <a:rPr lang="ru-RU" b="1">
                <a:latin typeface="Calibri" pitchFamily="34" charset="0"/>
                <a:cs typeface="Arial" charset="0"/>
              </a:rPr>
              <a:t>Что это</a:t>
            </a:r>
            <a:r>
              <a:rPr lang="en-US" b="1">
                <a:latin typeface="Calibri" pitchFamily="34" charset="0"/>
                <a:cs typeface="Arial" charset="0"/>
              </a:rPr>
              <a:t>?	   </a:t>
            </a:r>
            <a:r>
              <a:rPr lang="ru-RU" b="1">
                <a:latin typeface="Calibri" pitchFamily="34" charset="0"/>
                <a:cs typeface="Arial" charset="0"/>
              </a:rPr>
              <a:t>Где это</a:t>
            </a:r>
            <a:r>
              <a:rPr lang="en-US" b="1">
                <a:latin typeface="Calibri" pitchFamily="34" charset="0"/>
                <a:cs typeface="Arial" charset="0"/>
              </a:rPr>
              <a:t>?</a:t>
            </a:r>
          </a:p>
          <a:p>
            <a:pPr lvl="1"/>
            <a:endParaRPr lang="en-US" sz="1100" b="1">
              <a:latin typeface="Times New Roman" pitchFamily="18" charset="0"/>
              <a:cs typeface="Arial" charset="0"/>
            </a:endParaRPr>
          </a:p>
          <a:p>
            <a:r>
              <a:rPr lang="en-US" sz="1100" b="1">
                <a:latin typeface="Calibri" pitchFamily="34" charset="0"/>
                <a:cs typeface="Arial" charset="0"/>
              </a:rPr>
              <a:t>     </a:t>
            </a:r>
            <a:r>
              <a:rPr lang="ru-RU" b="1">
                <a:latin typeface="Calibri" pitchFamily="34" charset="0"/>
                <a:cs typeface="Arial" charset="0"/>
              </a:rPr>
              <a:t>Цвет, почему</a:t>
            </a:r>
            <a:r>
              <a:rPr lang="en-US" b="1">
                <a:latin typeface="Calibri" pitchFamily="34" charset="0"/>
                <a:cs typeface="Arial" charset="0"/>
              </a:rPr>
              <a:t>?    </a:t>
            </a:r>
            <a:r>
              <a:rPr lang="ru-RU" b="1">
                <a:latin typeface="Calibri" pitchFamily="34" charset="0"/>
                <a:cs typeface="Arial" charset="0"/>
              </a:rPr>
              <a:t>Какова химия</a:t>
            </a:r>
            <a:r>
              <a:rPr lang="en-US" b="1">
                <a:latin typeface="Calibri" pitchFamily="34" charset="0"/>
                <a:cs typeface="Arial" charset="0"/>
              </a:rPr>
              <a:t>?</a:t>
            </a:r>
            <a:endParaRPr lang="en-US" sz="2400"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143000"/>
            <a:ext cx="0" cy="541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1442" idx="2"/>
            <a:endCxn id="61442" idx="6"/>
          </p:cNvCxnSpPr>
          <p:nvPr/>
        </p:nvCxnSpPr>
        <p:spPr>
          <a:xfrm>
            <a:off x="457200" y="385127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5" name="Content Placeholder 7"/>
          <p:cNvSpPr txBox="1">
            <a:spLocks/>
          </p:cNvSpPr>
          <p:nvPr/>
        </p:nvSpPr>
        <p:spPr bwMode="auto">
          <a:xfrm>
            <a:off x="5867400" y="1143000"/>
            <a:ext cx="327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	</a:t>
            </a:r>
            <a:r>
              <a:rPr lang="ru-RU" sz="2400" b="1" i="1">
                <a:solidFill>
                  <a:srgbClr val="333399"/>
                </a:solidFill>
              </a:rPr>
              <a:t>Как можно это использовать для учеников с разными способностями в вашем классе?</a:t>
            </a:r>
            <a:r>
              <a:rPr lang="ru-RU"/>
              <a:t>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7"/>
          <p:cNvSpPr txBox="1">
            <a:spLocks/>
          </p:cNvSpPr>
          <p:nvPr/>
        </p:nvSpPr>
        <p:spPr bwMode="auto">
          <a:xfrm>
            <a:off x="5943600" y="381000"/>
            <a:ext cx="3048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i="1">
                <a:solidFill>
                  <a:srgbClr val="333399"/>
                </a:solidFill>
              </a:rPr>
              <a:t>Как можно это использовать для учеников с разными способностями в вашем классе?</a:t>
            </a:r>
            <a:r>
              <a:rPr lang="ru-RU" sz="2400"/>
              <a:t>  </a:t>
            </a:r>
            <a:endParaRPr lang="en-US" sz="240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9850" y="0"/>
          <a:ext cx="5292725" cy="6858000"/>
        </p:xfrm>
        <a:graphic>
          <a:graphicData uri="http://schemas.openxmlformats.org/presentationml/2006/ole">
            <p:oleObj spid="_x0000_s6148" name="Acrobat Document" r:id="rId3" imgW="5828995" imgH="7543800" progId="AcroExch.Document.11">
              <p:embed/>
            </p:oleObj>
          </a:graphicData>
        </a:graphic>
      </p:graphicFrame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00200" y="457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Карта убеждения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цель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600200" y="19050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Причина 1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600200" y="3733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Причина 2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1524000" y="5562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Причина 3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048000" y="1295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Факт\пример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smtClean="0"/>
              <a:t>Специально спроектированное обучение  </a:t>
            </a:r>
            <a:endParaRPr lang="en-US" smtClean="0"/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37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	</a:t>
            </a:r>
            <a:r>
              <a:rPr lang="ru-RU" b="1" smtClean="0"/>
              <a:t>Специально спроектированное обучение означает адаптацию </a:t>
            </a:r>
            <a:r>
              <a:rPr lang="ru-RU" b="1" i="1" smtClean="0"/>
              <a:t>содержания</a:t>
            </a:r>
            <a:r>
              <a:rPr lang="ru-RU" b="1" smtClean="0"/>
              <a:t>, </a:t>
            </a:r>
            <a:r>
              <a:rPr lang="ru-RU" b="1" i="1" smtClean="0"/>
              <a:t>методологии</a:t>
            </a:r>
            <a:r>
              <a:rPr lang="ru-RU" b="1" smtClean="0"/>
              <a:t> или </a:t>
            </a:r>
            <a:r>
              <a:rPr lang="ru-RU" b="1" i="1" smtClean="0"/>
              <a:t>подачи материала</a:t>
            </a:r>
            <a:r>
              <a:rPr lang="ru-RU" b="1" smtClean="0"/>
              <a:t> с тем, чтобы: </a:t>
            </a:r>
            <a:r>
              <a:rPr lang="en-US" b="1" smtClean="0"/>
              <a:t> </a:t>
            </a:r>
            <a:r>
              <a:rPr lang="ru-RU" b="1" smtClean="0"/>
              <a:t> </a:t>
            </a:r>
            <a:endParaRPr lang="en-US" b="1" smtClean="0"/>
          </a:p>
          <a:p>
            <a:pPr lvl="1" eaLnBrk="1" hangingPunct="1">
              <a:spcBef>
                <a:spcPts val="1200"/>
              </a:spcBef>
            </a:pPr>
            <a:r>
              <a:rPr lang="ru-RU" smtClean="0"/>
              <a:t>Удовлетворить уникальные потребности ребенка, продиктованные его инвалидностью  </a:t>
            </a:r>
            <a:endParaRPr lang="en-US" smtClean="0"/>
          </a:p>
          <a:p>
            <a:pPr lvl="1" eaLnBrk="1" hangingPunct="1">
              <a:spcBef>
                <a:spcPts val="1200"/>
              </a:spcBef>
            </a:pPr>
            <a:r>
              <a:rPr lang="ru-RU" smtClean="0"/>
              <a:t>Обеспечить доступ ребенка к общему курсу обучения, чтобы ребенок мог соответствовать образовательным стандартам… применимым ко всем детям. 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ekton Pro"/>
              </a:rPr>
              <a:t>“</a:t>
            </a:r>
            <a:r>
              <a:rPr lang="ru-RU" smtClean="0">
                <a:latin typeface="Tekton Pro"/>
              </a:rPr>
              <a:t>Инклюзия</a:t>
            </a:r>
            <a:r>
              <a:rPr lang="en-US" smtClean="0">
                <a:latin typeface="Tekton Pro"/>
              </a:rPr>
              <a:t>” </a:t>
            </a:r>
            <a:r>
              <a:rPr lang="ru-RU" smtClean="0">
                <a:latin typeface="Tekton Pro"/>
              </a:rPr>
              <a:t>не</a:t>
            </a:r>
            <a:r>
              <a:rPr lang="en-US" smtClean="0">
                <a:latin typeface="Tekton Pro"/>
              </a:rPr>
              <a:t> “</a:t>
            </a:r>
            <a:r>
              <a:rPr lang="ru-RU" smtClean="0">
                <a:latin typeface="Tekton Pro"/>
              </a:rPr>
              <a:t>Размещение</a:t>
            </a:r>
            <a:r>
              <a:rPr lang="en-US" smtClean="0">
                <a:latin typeface="Tekton Pro"/>
              </a:rPr>
              <a:t>”</a:t>
            </a:r>
          </a:p>
        </p:txBody>
      </p:sp>
      <p:grpSp>
        <p:nvGrpSpPr>
          <p:cNvPr id="2" name="Group 47"/>
          <p:cNvGrpSpPr>
            <a:grpSpLocks noGrp="1"/>
          </p:cNvGrpSpPr>
          <p:nvPr/>
        </p:nvGrpSpPr>
        <p:grpSpPr bwMode="auto">
          <a:xfrm>
            <a:off x="1371600" y="1600200"/>
            <a:ext cx="6172200" cy="5029200"/>
            <a:chOff x="773" y="1223"/>
            <a:chExt cx="1794" cy="1722"/>
          </a:xfrm>
        </p:grpSpPr>
        <p:sp>
          <p:nvSpPr>
            <p:cNvPr id="21514" name="Freeform 39"/>
            <p:cNvSpPr>
              <a:spLocks/>
            </p:cNvSpPr>
            <p:nvPr/>
          </p:nvSpPr>
          <p:spPr bwMode="auto">
            <a:xfrm>
              <a:off x="773" y="1223"/>
              <a:ext cx="896" cy="1118"/>
            </a:xfrm>
            <a:custGeom>
              <a:avLst/>
              <a:gdLst>
                <a:gd name="T0" fmla="*/ 594 w 896"/>
                <a:gd name="T1" fmla="*/ 606 h 1118"/>
                <a:gd name="T2" fmla="*/ 594 w 896"/>
                <a:gd name="T3" fmla="*/ 600 h 1118"/>
                <a:gd name="T4" fmla="*/ 598 w 896"/>
                <a:gd name="T5" fmla="*/ 518 h 1118"/>
                <a:gd name="T6" fmla="*/ 616 w 896"/>
                <a:gd name="T7" fmla="*/ 440 h 1118"/>
                <a:gd name="T8" fmla="*/ 642 w 896"/>
                <a:gd name="T9" fmla="*/ 364 h 1118"/>
                <a:gd name="T10" fmla="*/ 678 w 896"/>
                <a:gd name="T11" fmla="*/ 294 h 1118"/>
                <a:gd name="T12" fmla="*/ 722 w 896"/>
                <a:gd name="T13" fmla="*/ 230 h 1118"/>
                <a:gd name="T14" fmla="*/ 772 w 896"/>
                <a:gd name="T15" fmla="*/ 172 h 1118"/>
                <a:gd name="T16" fmla="*/ 832 w 896"/>
                <a:gd name="T17" fmla="*/ 122 h 1118"/>
                <a:gd name="T18" fmla="*/ 896 w 896"/>
                <a:gd name="T19" fmla="*/ 78 h 1118"/>
                <a:gd name="T20" fmla="*/ 864 w 896"/>
                <a:gd name="T21" fmla="*/ 62 h 1118"/>
                <a:gd name="T22" fmla="*/ 792 w 896"/>
                <a:gd name="T23" fmla="*/ 32 h 1118"/>
                <a:gd name="T24" fmla="*/ 718 w 896"/>
                <a:gd name="T25" fmla="*/ 12 h 1118"/>
                <a:gd name="T26" fmla="*/ 640 w 896"/>
                <a:gd name="T27" fmla="*/ 2 h 1118"/>
                <a:gd name="T28" fmla="*/ 600 w 896"/>
                <a:gd name="T29" fmla="*/ 0 h 1118"/>
                <a:gd name="T30" fmla="*/ 538 w 896"/>
                <a:gd name="T31" fmla="*/ 4 h 1118"/>
                <a:gd name="T32" fmla="*/ 478 w 896"/>
                <a:gd name="T33" fmla="*/ 12 h 1118"/>
                <a:gd name="T34" fmla="*/ 422 w 896"/>
                <a:gd name="T35" fmla="*/ 28 h 1118"/>
                <a:gd name="T36" fmla="*/ 366 w 896"/>
                <a:gd name="T37" fmla="*/ 48 h 1118"/>
                <a:gd name="T38" fmla="*/ 314 w 896"/>
                <a:gd name="T39" fmla="*/ 72 h 1118"/>
                <a:gd name="T40" fmla="*/ 264 w 896"/>
                <a:gd name="T41" fmla="*/ 102 h 1118"/>
                <a:gd name="T42" fmla="*/ 218 w 896"/>
                <a:gd name="T43" fmla="*/ 138 h 1118"/>
                <a:gd name="T44" fmla="*/ 176 w 896"/>
                <a:gd name="T45" fmla="*/ 176 h 1118"/>
                <a:gd name="T46" fmla="*/ 136 w 896"/>
                <a:gd name="T47" fmla="*/ 218 h 1118"/>
                <a:gd name="T48" fmla="*/ 102 w 896"/>
                <a:gd name="T49" fmla="*/ 264 h 1118"/>
                <a:gd name="T50" fmla="*/ 72 w 896"/>
                <a:gd name="T51" fmla="*/ 314 h 1118"/>
                <a:gd name="T52" fmla="*/ 48 w 896"/>
                <a:gd name="T53" fmla="*/ 366 h 1118"/>
                <a:gd name="T54" fmla="*/ 26 w 896"/>
                <a:gd name="T55" fmla="*/ 422 h 1118"/>
                <a:gd name="T56" fmla="*/ 12 w 896"/>
                <a:gd name="T57" fmla="*/ 480 h 1118"/>
                <a:gd name="T58" fmla="*/ 2 w 896"/>
                <a:gd name="T59" fmla="*/ 540 h 1118"/>
                <a:gd name="T60" fmla="*/ 0 w 896"/>
                <a:gd name="T61" fmla="*/ 600 h 1118"/>
                <a:gd name="T62" fmla="*/ 2 w 896"/>
                <a:gd name="T63" fmla="*/ 642 h 1118"/>
                <a:gd name="T64" fmla="*/ 12 w 896"/>
                <a:gd name="T65" fmla="*/ 722 h 1118"/>
                <a:gd name="T66" fmla="*/ 34 w 896"/>
                <a:gd name="T67" fmla="*/ 798 h 1118"/>
                <a:gd name="T68" fmla="*/ 64 w 896"/>
                <a:gd name="T69" fmla="*/ 870 h 1118"/>
                <a:gd name="T70" fmla="*/ 102 w 896"/>
                <a:gd name="T71" fmla="*/ 936 h 1118"/>
                <a:gd name="T72" fmla="*/ 150 w 896"/>
                <a:gd name="T73" fmla="*/ 996 h 1118"/>
                <a:gd name="T74" fmla="*/ 204 w 896"/>
                <a:gd name="T75" fmla="*/ 1050 h 1118"/>
                <a:gd name="T76" fmla="*/ 264 w 896"/>
                <a:gd name="T77" fmla="*/ 1098 h 1118"/>
                <a:gd name="T78" fmla="*/ 298 w 896"/>
                <a:gd name="T79" fmla="*/ 1118 h 1118"/>
                <a:gd name="T80" fmla="*/ 304 w 896"/>
                <a:gd name="T81" fmla="*/ 1038 h 1118"/>
                <a:gd name="T82" fmla="*/ 320 w 896"/>
                <a:gd name="T83" fmla="*/ 960 h 1118"/>
                <a:gd name="T84" fmla="*/ 346 w 896"/>
                <a:gd name="T85" fmla="*/ 888 h 1118"/>
                <a:gd name="T86" fmla="*/ 380 w 896"/>
                <a:gd name="T87" fmla="*/ 818 h 1118"/>
                <a:gd name="T88" fmla="*/ 422 w 896"/>
                <a:gd name="T89" fmla="*/ 756 h 1118"/>
                <a:gd name="T90" fmla="*/ 474 w 896"/>
                <a:gd name="T91" fmla="*/ 698 h 1118"/>
                <a:gd name="T92" fmla="*/ 530 w 896"/>
                <a:gd name="T93" fmla="*/ 648 h 1118"/>
                <a:gd name="T94" fmla="*/ 594 w 896"/>
                <a:gd name="T95" fmla="*/ 606 h 1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6"/>
                <a:gd name="T145" fmla="*/ 0 h 1118"/>
                <a:gd name="T146" fmla="*/ 896 w 896"/>
                <a:gd name="T147" fmla="*/ 1118 h 1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6" h="1118">
                  <a:moveTo>
                    <a:pt x="594" y="606"/>
                  </a:moveTo>
                  <a:lnTo>
                    <a:pt x="594" y="606"/>
                  </a:lnTo>
                  <a:lnTo>
                    <a:pt x="594" y="600"/>
                  </a:lnTo>
                  <a:lnTo>
                    <a:pt x="594" y="558"/>
                  </a:lnTo>
                  <a:lnTo>
                    <a:pt x="598" y="518"/>
                  </a:lnTo>
                  <a:lnTo>
                    <a:pt x="606" y="478"/>
                  </a:lnTo>
                  <a:lnTo>
                    <a:pt x="616" y="440"/>
                  </a:lnTo>
                  <a:lnTo>
                    <a:pt x="628" y="402"/>
                  </a:lnTo>
                  <a:lnTo>
                    <a:pt x="642" y="364"/>
                  </a:lnTo>
                  <a:lnTo>
                    <a:pt x="658" y="328"/>
                  </a:lnTo>
                  <a:lnTo>
                    <a:pt x="678" y="294"/>
                  </a:lnTo>
                  <a:lnTo>
                    <a:pt x="698" y="262"/>
                  </a:lnTo>
                  <a:lnTo>
                    <a:pt x="722" y="230"/>
                  </a:lnTo>
                  <a:lnTo>
                    <a:pt x="746" y="200"/>
                  </a:lnTo>
                  <a:lnTo>
                    <a:pt x="772" y="172"/>
                  </a:lnTo>
                  <a:lnTo>
                    <a:pt x="802" y="146"/>
                  </a:lnTo>
                  <a:lnTo>
                    <a:pt x="832" y="122"/>
                  </a:lnTo>
                  <a:lnTo>
                    <a:pt x="864" y="100"/>
                  </a:lnTo>
                  <a:lnTo>
                    <a:pt x="896" y="78"/>
                  </a:lnTo>
                  <a:lnTo>
                    <a:pt x="864" y="62"/>
                  </a:lnTo>
                  <a:lnTo>
                    <a:pt x="828" y="46"/>
                  </a:lnTo>
                  <a:lnTo>
                    <a:pt x="792" y="32"/>
                  </a:lnTo>
                  <a:lnTo>
                    <a:pt x="756" y="20"/>
                  </a:lnTo>
                  <a:lnTo>
                    <a:pt x="718" y="12"/>
                  </a:lnTo>
                  <a:lnTo>
                    <a:pt x="680" y="6"/>
                  </a:lnTo>
                  <a:lnTo>
                    <a:pt x="640" y="2"/>
                  </a:lnTo>
                  <a:lnTo>
                    <a:pt x="600" y="0"/>
                  </a:lnTo>
                  <a:lnTo>
                    <a:pt x="568" y="2"/>
                  </a:lnTo>
                  <a:lnTo>
                    <a:pt x="538" y="4"/>
                  </a:lnTo>
                  <a:lnTo>
                    <a:pt x="508" y="8"/>
                  </a:lnTo>
                  <a:lnTo>
                    <a:pt x="478" y="12"/>
                  </a:lnTo>
                  <a:lnTo>
                    <a:pt x="450" y="20"/>
                  </a:lnTo>
                  <a:lnTo>
                    <a:pt x="422" y="28"/>
                  </a:lnTo>
                  <a:lnTo>
                    <a:pt x="394" y="36"/>
                  </a:lnTo>
                  <a:lnTo>
                    <a:pt x="366" y="48"/>
                  </a:lnTo>
                  <a:lnTo>
                    <a:pt x="340" y="60"/>
                  </a:lnTo>
                  <a:lnTo>
                    <a:pt x="314" y="72"/>
                  </a:lnTo>
                  <a:lnTo>
                    <a:pt x="288" y="88"/>
                  </a:lnTo>
                  <a:lnTo>
                    <a:pt x="264" y="102"/>
                  </a:lnTo>
                  <a:lnTo>
                    <a:pt x="240" y="120"/>
                  </a:lnTo>
                  <a:lnTo>
                    <a:pt x="218" y="138"/>
                  </a:lnTo>
                  <a:lnTo>
                    <a:pt x="196" y="156"/>
                  </a:lnTo>
                  <a:lnTo>
                    <a:pt x="176" y="176"/>
                  </a:lnTo>
                  <a:lnTo>
                    <a:pt x="156" y="196"/>
                  </a:lnTo>
                  <a:lnTo>
                    <a:pt x="136" y="218"/>
                  </a:lnTo>
                  <a:lnTo>
                    <a:pt x="120" y="242"/>
                  </a:lnTo>
                  <a:lnTo>
                    <a:pt x="102" y="264"/>
                  </a:lnTo>
                  <a:lnTo>
                    <a:pt x="86" y="290"/>
                  </a:lnTo>
                  <a:lnTo>
                    <a:pt x="72" y="314"/>
                  </a:lnTo>
                  <a:lnTo>
                    <a:pt x="60" y="340"/>
                  </a:lnTo>
                  <a:lnTo>
                    <a:pt x="48" y="366"/>
                  </a:lnTo>
                  <a:lnTo>
                    <a:pt x="36" y="394"/>
                  </a:lnTo>
                  <a:lnTo>
                    <a:pt x="26" y="422"/>
                  </a:lnTo>
                  <a:lnTo>
                    <a:pt x="18" y="450"/>
                  </a:lnTo>
                  <a:lnTo>
                    <a:pt x="12" y="480"/>
                  </a:lnTo>
                  <a:lnTo>
                    <a:pt x="6" y="508"/>
                  </a:lnTo>
                  <a:lnTo>
                    <a:pt x="2" y="540"/>
                  </a:lnTo>
                  <a:lnTo>
                    <a:pt x="0" y="570"/>
                  </a:lnTo>
                  <a:lnTo>
                    <a:pt x="0" y="600"/>
                  </a:lnTo>
                  <a:lnTo>
                    <a:pt x="2" y="642"/>
                  </a:lnTo>
                  <a:lnTo>
                    <a:pt x="6" y="682"/>
                  </a:lnTo>
                  <a:lnTo>
                    <a:pt x="12" y="722"/>
                  </a:lnTo>
                  <a:lnTo>
                    <a:pt x="22" y="760"/>
                  </a:lnTo>
                  <a:lnTo>
                    <a:pt x="34" y="798"/>
                  </a:lnTo>
                  <a:lnTo>
                    <a:pt x="48" y="834"/>
                  </a:lnTo>
                  <a:lnTo>
                    <a:pt x="64" y="870"/>
                  </a:lnTo>
                  <a:lnTo>
                    <a:pt x="82" y="904"/>
                  </a:lnTo>
                  <a:lnTo>
                    <a:pt x="102" y="936"/>
                  </a:lnTo>
                  <a:lnTo>
                    <a:pt x="124" y="966"/>
                  </a:lnTo>
                  <a:lnTo>
                    <a:pt x="150" y="996"/>
                  </a:lnTo>
                  <a:lnTo>
                    <a:pt x="176" y="1024"/>
                  </a:lnTo>
                  <a:lnTo>
                    <a:pt x="204" y="1050"/>
                  </a:lnTo>
                  <a:lnTo>
                    <a:pt x="234" y="1076"/>
                  </a:lnTo>
                  <a:lnTo>
                    <a:pt x="264" y="1098"/>
                  </a:lnTo>
                  <a:lnTo>
                    <a:pt x="298" y="1118"/>
                  </a:lnTo>
                  <a:lnTo>
                    <a:pt x="298" y="1078"/>
                  </a:lnTo>
                  <a:lnTo>
                    <a:pt x="304" y="1038"/>
                  </a:lnTo>
                  <a:lnTo>
                    <a:pt x="310" y="998"/>
                  </a:lnTo>
                  <a:lnTo>
                    <a:pt x="320" y="960"/>
                  </a:lnTo>
                  <a:lnTo>
                    <a:pt x="332" y="924"/>
                  </a:lnTo>
                  <a:lnTo>
                    <a:pt x="346" y="888"/>
                  </a:lnTo>
                  <a:lnTo>
                    <a:pt x="362" y="852"/>
                  </a:lnTo>
                  <a:lnTo>
                    <a:pt x="380" y="818"/>
                  </a:lnTo>
                  <a:lnTo>
                    <a:pt x="400" y="786"/>
                  </a:lnTo>
                  <a:lnTo>
                    <a:pt x="422" y="756"/>
                  </a:lnTo>
                  <a:lnTo>
                    <a:pt x="448" y="726"/>
                  </a:lnTo>
                  <a:lnTo>
                    <a:pt x="474" y="698"/>
                  </a:lnTo>
                  <a:lnTo>
                    <a:pt x="500" y="672"/>
                  </a:lnTo>
                  <a:lnTo>
                    <a:pt x="530" y="648"/>
                  </a:lnTo>
                  <a:lnTo>
                    <a:pt x="562" y="626"/>
                  </a:lnTo>
                  <a:lnTo>
                    <a:pt x="594" y="6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40"/>
            <p:cNvSpPr>
              <a:spLocks/>
            </p:cNvSpPr>
            <p:nvPr/>
          </p:nvSpPr>
          <p:spPr bwMode="auto">
            <a:xfrm>
              <a:off x="1669" y="1223"/>
              <a:ext cx="898" cy="1118"/>
            </a:xfrm>
            <a:custGeom>
              <a:avLst/>
              <a:gdLst>
                <a:gd name="T0" fmla="*/ 898 w 898"/>
                <a:gd name="T1" fmla="*/ 600 h 1118"/>
                <a:gd name="T2" fmla="*/ 894 w 898"/>
                <a:gd name="T3" fmla="*/ 540 h 1118"/>
                <a:gd name="T4" fmla="*/ 886 w 898"/>
                <a:gd name="T5" fmla="*/ 480 h 1118"/>
                <a:gd name="T6" fmla="*/ 870 w 898"/>
                <a:gd name="T7" fmla="*/ 422 h 1118"/>
                <a:gd name="T8" fmla="*/ 850 w 898"/>
                <a:gd name="T9" fmla="*/ 366 h 1118"/>
                <a:gd name="T10" fmla="*/ 824 w 898"/>
                <a:gd name="T11" fmla="*/ 314 h 1118"/>
                <a:gd name="T12" fmla="*/ 794 w 898"/>
                <a:gd name="T13" fmla="*/ 264 h 1118"/>
                <a:gd name="T14" fmla="*/ 760 w 898"/>
                <a:gd name="T15" fmla="*/ 218 h 1118"/>
                <a:gd name="T16" fmla="*/ 722 w 898"/>
                <a:gd name="T17" fmla="*/ 176 h 1118"/>
                <a:gd name="T18" fmla="*/ 678 w 898"/>
                <a:gd name="T19" fmla="*/ 138 h 1118"/>
                <a:gd name="T20" fmla="*/ 632 w 898"/>
                <a:gd name="T21" fmla="*/ 102 h 1118"/>
                <a:gd name="T22" fmla="*/ 584 w 898"/>
                <a:gd name="T23" fmla="*/ 72 h 1118"/>
                <a:gd name="T24" fmla="*/ 530 w 898"/>
                <a:gd name="T25" fmla="*/ 48 h 1118"/>
                <a:gd name="T26" fmla="*/ 476 w 898"/>
                <a:gd name="T27" fmla="*/ 28 h 1118"/>
                <a:gd name="T28" fmla="*/ 418 w 898"/>
                <a:gd name="T29" fmla="*/ 12 h 1118"/>
                <a:gd name="T30" fmla="*/ 358 w 898"/>
                <a:gd name="T31" fmla="*/ 4 h 1118"/>
                <a:gd name="T32" fmla="*/ 298 w 898"/>
                <a:gd name="T33" fmla="*/ 0 h 1118"/>
                <a:gd name="T34" fmla="*/ 258 w 898"/>
                <a:gd name="T35" fmla="*/ 2 h 1118"/>
                <a:gd name="T36" fmla="*/ 180 w 898"/>
                <a:gd name="T37" fmla="*/ 12 h 1118"/>
                <a:gd name="T38" fmla="*/ 104 w 898"/>
                <a:gd name="T39" fmla="*/ 32 h 1118"/>
                <a:gd name="T40" fmla="*/ 34 w 898"/>
                <a:gd name="T41" fmla="*/ 62 h 1118"/>
                <a:gd name="T42" fmla="*/ 0 w 898"/>
                <a:gd name="T43" fmla="*/ 78 h 1118"/>
                <a:gd name="T44" fmla="*/ 66 w 898"/>
                <a:gd name="T45" fmla="*/ 122 h 1118"/>
                <a:gd name="T46" fmla="*/ 124 w 898"/>
                <a:gd name="T47" fmla="*/ 172 h 1118"/>
                <a:gd name="T48" fmla="*/ 176 w 898"/>
                <a:gd name="T49" fmla="*/ 230 h 1118"/>
                <a:gd name="T50" fmla="*/ 220 w 898"/>
                <a:gd name="T51" fmla="*/ 294 h 1118"/>
                <a:gd name="T52" fmla="*/ 256 w 898"/>
                <a:gd name="T53" fmla="*/ 364 h 1118"/>
                <a:gd name="T54" fmla="*/ 282 w 898"/>
                <a:gd name="T55" fmla="*/ 440 h 1118"/>
                <a:gd name="T56" fmla="*/ 298 w 898"/>
                <a:gd name="T57" fmla="*/ 518 h 1118"/>
                <a:gd name="T58" fmla="*/ 304 w 898"/>
                <a:gd name="T59" fmla="*/ 600 h 1118"/>
                <a:gd name="T60" fmla="*/ 304 w 898"/>
                <a:gd name="T61" fmla="*/ 604 h 1118"/>
                <a:gd name="T62" fmla="*/ 336 w 898"/>
                <a:gd name="T63" fmla="*/ 626 h 1118"/>
                <a:gd name="T64" fmla="*/ 396 w 898"/>
                <a:gd name="T65" fmla="*/ 672 h 1118"/>
                <a:gd name="T66" fmla="*/ 450 w 898"/>
                <a:gd name="T67" fmla="*/ 726 h 1118"/>
                <a:gd name="T68" fmla="*/ 498 w 898"/>
                <a:gd name="T69" fmla="*/ 786 h 1118"/>
                <a:gd name="T70" fmla="*/ 536 w 898"/>
                <a:gd name="T71" fmla="*/ 852 h 1118"/>
                <a:gd name="T72" fmla="*/ 566 w 898"/>
                <a:gd name="T73" fmla="*/ 922 h 1118"/>
                <a:gd name="T74" fmla="*/ 588 w 898"/>
                <a:gd name="T75" fmla="*/ 998 h 1118"/>
                <a:gd name="T76" fmla="*/ 600 w 898"/>
                <a:gd name="T77" fmla="*/ 1078 h 1118"/>
                <a:gd name="T78" fmla="*/ 602 w 898"/>
                <a:gd name="T79" fmla="*/ 1118 h 1118"/>
                <a:gd name="T80" fmla="*/ 664 w 898"/>
                <a:gd name="T81" fmla="*/ 1074 h 1118"/>
                <a:gd name="T82" fmla="*/ 722 w 898"/>
                <a:gd name="T83" fmla="*/ 1024 h 1118"/>
                <a:gd name="T84" fmla="*/ 772 w 898"/>
                <a:gd name="T85" fmla="*/ 966 h 1118"/>
                <a:gd name="T86" fmla="*/ 816 w 898"/>
                <a:gd name="T87" fmla="*/ 902 h 1118"/>
                <a:gd name="T88" fmla="*/ 850 w 898"/>
                <a:gd name="T89" fmla="*/ 834 h 1118"/>
                <a:gd name="T90" fmla="*/ 876 w 898"/>
                <a:gd name="T91" fmla="*/ 760 h 1118"/>
                <a:gd name="T92" fmla="*/ 892 w 898"/>
                <a:gd name="T93" fmla="*/ 682 h 1118"/>
                <a:gd name="T94" fmla="*/ 898 w 898"/>
                <a:gd name="T95" fmla="*/ 600 h 11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8"/>
                <a:gd name="T145" fmla="*/ 0 h 1118"/>
                <a:gd name="T146" fmla="*/ 898 w 898"/>
                <a:gd name="T147" fmla="*/ 1118 h 11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8" h="1118">
                  <a:moveTo>
                    <a:pt x="898" y="600"/>
                  </a:moveTo>
                  <a:lnTo>
                    <a:pt x="898" y="600"/>
                  </a:lnTo>
                  <a:lnTo>
                    <a:pt x="896" y="570"/>
                  </a:lnTo>
                  <a:lnTo>
                    <a:pt x="894" y="540"/>
                  </a:lnTo>
                  <a:lnTo>
                    <a:pt x="890" y="508"/>
                  </a:lnTo>
                  <a:lnTo>
                    <a:pt x="886" y="480"/>
                  </a:lnTo>
                  <a:lnTo>
                    <a:pt x="878" y="450"/>
                  </a:lnTo>
                  <a:lnTo>
                    <a:pt x="870" y="422"/>
                  </a:lnTo>
                  <a:lnTo>
                    <a:pt x="860" y="394"/>
                  </a:lnTo>
                  <a:lnTo>
                    <a:pt x="850" y="366"/>
                  </a:lnTo>
                  <a:lnTo>
                    <a:pt x="838" y="340"/>
                  </a:lnTo>
                  <a:lnTo>
                    <a:pt x="824" y="314"/>
                  </a:lnTo>
                  <a:lnTo>
                    <a:pt x="810" y="290"/>
                  </a:lnTo>
                  <a:lnTo>
                    <a:pt x="794" y="264"/>
                  </a:lnTo>
                  <a:lnTo>
                    <a:pt x="778" y="242"/>
                  </a:lnTo>
                  <a:lnTo>
                    <a:pt x="760" y="218"/>
                  </a:lnTo>
                  <a:lnTo>
                    <a:pt x="742" y="196"/>
                  </a:lnTo>
                  <a:lnTo>
                    <a:pt x="722" y="176"/>
                  </a:lnTo>
                  <a:lnTo>
                    <a:pt x="700" y="156"/>
                  </a:lnTo>
                  <a:lnTo>
                    <a:pt x="678" y="138"/>
                  </a:lnTo>
                  <a:lnTo>
                    <a:pt x="656" y="120"/>
                  </a:lnTo>
                  <a:lnTo>
                    <a:pt x="632" y="102"/>
                  </a:lnTo>
                  <a:lnTo>
                    <a:pt x="608" y="88"/>
                  </a:lnTo>
                  <a:lnTo>
                    <a:pt x="584" y="72"/>
                  </a:lnTo>
                  <a:lnTo>
                    <a:pt x="558" y="60"/>
                  </a:lnTo>
                  <a:lnTo>
                    <a:pt x="530" y="48"/>
                  </a:lnTo>
                  <a:lnTo>
                    <a:pt x="504" y="36"/>
                  </a:lnTo>
                  <a:lnTo>
                    <a:pt x="476" y="28"/>
                  </a:lnTo>
                  <a:lnTo>
                    <a:pt x="448" y="20"/>
                  </a:lnTo>
                  <a:lnTo>
                    <a:pt x="418" y="12"/>
                  </a:lnTo>
                  <a:lnTo>
                    <a:pt x="388" y="8"/>
                  </a:lnTo>
                  <a:lnTo>
                    <a:pt x="358" y="4"/>
                  </a:lnTo>
                  <a:lnTo>
                    <a:pt x="328" y="2"/>
                  </a:lnTo>
                  <a:lnTo>
                    <a:pt x="298" y="0"/>
                  </a:lnTo>
                  <a:lnTo>
                    <a:pt x="258" y="2"/>
                  </a:lnTo>
                  <a:lnTo>
                    <a:pt x="218" y="6"/>
                  </a:lnTo>
                  <a:lnTo>
                    <a:pt x="180" y="12"/>
                  </a:lnTo>
                  <a:lnTo>
                    <a:pt x="142" y="20"/>
                  </a:lnTo>
                  <a:lnTo>
                    <a:pt x="104" y="32"/>
                  </a:lnTo>
                  <a:lnTo>
                    <a:pt x="68" y="46"/>
                  </a:lnTo>
                  <a:lnTo>
                    <a:pt x="34" y="62"/>
                  </a:lnTo>
                  <a:lnTo>
                    <a:pt x="0" y="78"/>
                  </a:lnTo>
                  <a:lnTo>
                    <a:pt x="34" y="100"/>
                  </a:lnTo>
                  <a:lnTo>
                    <a:pt x="66" y="122"/>
                  </a:lnTo>
                  <a:lnTo>
                    <a:pt x="96" y="146"/>
                  </a:lnTo>
                  <a:lnTo>
                    <a:pt x="124" y="172"/>
                  </a:lnTo>
                  <a:lnTo>
                    <a:pt x="152" y="200"/>
                  </a:lnTo>
                  <a:lnTo>
                    <a:pt x="176" y="230"/>
                  </a:lnTo>
                  <a:lnTo>
                    <a:pt x="200" y="262"/>
                  </a:lnTo>
                  <a:lnTo>
                    <a:pt x="220" y="294"/>
                  </a:lnTo>
                  <a:lnTo>
                    <a:pt x="240" y="328"/>
                  </a:lnTo>
                  <a:lnTo>
                    <a:pt x="256" y="364"/>
                  </a:lnTo>
                  <a:lnTo>
                    <a:pt x="270" y="402"/>
                  </a:lnTo>
                  <a:lnTo>
                    <a:pt x="282" y="440"/>
                  </a:lnTo>
                  <a:lnTo>
                    <a:pt x="292" y="478"/>
                  </a:lnTo>
                  <a:lnTo>
                    <a:pt x="298" y="518"/>
                  </a:lnTo>
                  <a:lnTo>
                    <a:pt x="302" y="558"/>
                  </a:lnTo>
                  <a:lnTo>
                    <a:pt x="304" y="600"/>
                  </a:lnTo>
                  <a:lnTo>
                    <a:pt x="304" y="604"/>
                  </a:lnTo>
                  <a:lnTo>
                    <a:pt x="336" y="626"/>
                  </a:lnTo>
                  <a:lnTo>
                    <a:pt x="368" y="648"/>
                  </a:lnTo>
                  <a:lnTo>
                    <a:pt x="396" y="672"/>
                  </a:lnTo>
                  <a:lnTo>
                    <a:pt x="424" y="698"/>
                  </a:lnTo>
                  <a:lnTo>
                    <a:pt x="450" y="726"/>
                  </a:lnTo>
                  <a:lnTo>
                    <a:pt x="474" y="754"/>
                  </a:lnTo>
                  <a:lnTo>
                    <a:pt x="498" y="786"/>
                  </a:lnTo>
                  <a:lnTo>
                    <a:pt x="518" y="818"/>
                  </a:lnTo>
                  <a:lnTo>
                    <a:pt x="536" y="852"/>
                  </a:lnTo>
                  <a:lnTo>
                    <a:pt x="552" y="886"/>
                  </a:lnTo>
                  <a:lnTo>
                    <a:pt x="566" y="922"/>
                  </a:lnTo>
                  <a:lnTo>
                    <a:pt x="578" y="960"/>
                  </a:lnTo>
                  <a:lnTo>
                    <a:pt x="588" y="998"/>
                  </a:lnTo>
                  <a:lnTo>
                    <a:pt x="594" y="1038"/>
                  </a:lnTo>
                  <a:lnTo>
                    <a:pt x="600" y="1078"/>
                  </a:lnTo>
                  <a:lnTo>
                    <a:pt x="602" y="1118"/>
                  </a:lnTo>
                  <a:lnTo>
                    <a:pt x="634" y="1098"/>
                  </a:lnTo>
                  <a:lnTo>
                    <a:pt x="664" y="1074"/>
                  </a:lnTo>
                  <a:lnTo>
                    <a:pt x="694" y="1050"/>
                  </a:lnTo>
                  <a:lnTo>
                    <a:pt x="722" y="1024"/>
                  </a:lnTo>
                  <a:lnTo>
                    <a:pt x="748" y="996"/>
                  </a:lnTo>
                  <a:lnTo>
                    <a:pt x="772" y="966"/>
                  </a:lnTo>
                  <a:lnTo>
                    <a:pt x="796" y="936"/>
                  </a:lnTo>
                  <a:lnTo>
                    <a:pt x="816" y="902"/>
                  </a:lnTo>
                  <a:lnTo>
                    <a:pt x="834" y="868"/>
                  </a:lnTo>
                  <a:lnTo>
                    <a:pt x="850" y="834"/>
                  </a:lnTo>
                  <a:lnTo>
                    <a:pt x="864" y="798"/>
                  </a:lnTo>
                  <a:lnTo>
                    <a:pt x="876" y="760"/>
                  </a:lnTo>
                  <a:lnTo>
                    <a:pt x="886" y="722"/>
                  </a:lnTo>
                  <a:lnTo>
                    <a:pt x="892" y="682"/>
                  </a:lnTo>
                  <a:lnTo>
                    <a:pt x="896" y="642"/>
                  </a:lnTo>
                  <a:lnTo>
                    <a:pt x="898" y="60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1367" y="1301"/>
              <a:ext cx="606" cy="528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522"/>
                </a:cxn>
                <a:cxn ang="0">
                  <a:pos x="0" y="528"/>
                </a:cxn>
                <a:cxn ang="0">
                  <a:pos x="0" y="528"/>
                </a:cxn>
                <a:cxn ang="0">
                  <a:pos x="34" y="508"/>
                </a:cxn>
                <a:cxn ang="0">
                  <a:pos x="68" y="492"/>
                </a:cxn>
                <a:cxn ang="0">
                  <a:pos x="106" y="478"/>
                </a:cxn>
                <a:cxn ang="0">
                  <a:pos x="144" y="466"/>
                </a:cxn>
                <a:cxn ang="0">
                  <a:pos x="182" y="458"/>
                </a:cxn>
                <a:cxn ang="0">
                  <a:pos x="222" y="450"/>
                </a:cxn>
                <a:cxn ang="0">
                  <a:pos x="262" y="446"/>
                </a:cxn>
                <a:cxn ang="0">
                  <a:pos x="304" y="444"/>
                </a:cxn>
                <a:cxn ang="0">
                  <a:pos x="304" y="444"/>
                </a:cxn>
                <a:cxn ang="0">
                  <a:pos x="344" y="446"/>
                </a:cxn>
                <a:cxn ang="0">
                  <a:pos x="384" y="450"/>
                </a:cxn>
                <a:cxn ang="0">
                  <a:pos x="424" y="456"/>
                </a:cxn>
                <a:cxn ang="0">
                  <a:pos x="462" y="466"/>
                </a:cxn>
                <a:cxn ang="0">
                  <a:pos x="500" y="478"/>
                </a:cxn>
                <a:cxn ang="0">
                  <a:pos x="536" y="492"/>
                </a:cxn>
                <a:cxn ang="0">
                  <a:pos x="572" y="508"/>
                </a:cxn>
                <a:cxn ang="0">
                  <a:pos x="606" y="526"/>
                </a:cxn>
                <a:cxn ang="0">
                  <a:pos x="606" y="526"/>
                </a:cxn>
                <a:cxn ang="0">
                  <a:pos x="606" y="522"/>
                </a:cxn>
                <a:cxn ang="0">
                  <a:pos x="606" y="522"/>
                </a:cxn>
                <a:cxn ang="0">
                  <a:pos x="604" y="480"/>
                </a:cxn>
                <a:cxn ang="0">
                  <a:pos x="600" y="440"/>
                </a:cxn>
                <a:cxn ang="0">
                  <a:pos x="594" y="400"/>
                </a:cxn>
                <a:cxn ang="0">
                  <a:pos x="584" y="362"/>
                </a:cxn>
                <a:cxn ang="0">
                  <a:pos x="572" y="324"/>
                </a:cxn>
                <a:cxn ang="0">
                  <a:pos x="558" y="286"/>
                </a:cxn>
                <a:cxn ang="0">
                  <a:pos x="542" y="250"/>
                </a:cxn>
                <a:cxn ang="0">
                  <a:pos x="522" y="216"/>
                </a:cxn>
                <a:cxn ang="0">
                  <a:pos x="502" y="184"/>
                </a:cxn>
                <a:cxn ang="0">
                  <a:pos x="478" y="152"/>
                </a:cxn>
                <a:cxn ang="0">
                  <a:pos x="454" y="122"/>
                </a:cxn>
                <a:cxn ang="0">
                  <a:pos x="426" y="94"/>
                </a:cxn>
                <a:cxn ang="0">
                  <a:pos x="398" y="68"/>
                </a:cxn>
                <a:cxn ang="0">
                  <a:pos x="368" y="44"/>
                </a:cxn>
                <a:cxn ang="0">
                  <a:pos x="336" y="22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70" y="22"/>
                </a:cxn>
                <a:cxn ang="0">
                  <a:pos x="238" y="44"/>
                </a:cxn>
                <a:cxn ang="0">
                  <a:pos x="208" y="68"/>
                </a:cxn>
                <a:cxn ang="0">
                  <a:pos x="178" y="94"/>
                </a:cxn>
                <a:cxn ang="0">
                  <a:pos x="152" y="122"/>
                </a:cxn>
                <a:cxn ang="0">
                  <a:pos x="128" y="152"/>
                </a:cxn>
                <a:cxn ang="0">
                  <a:pos x="104" y="184"/>
                </a:cxn>
                <a:cxn ang="0">
                  <a:pos x="84" y="216"/>
                </a:cxn>
                <a:cxn ang="0">
                  <a:pos x="64" y="250"/>
                </a:cxn>
                <a:cxn ang="0">
                  <a:pos x="48" y="286"/>
                </a:cxn>
                <a:cxn ang="0">
                  <a:pos x="34" y="324"/>
                </a:cxn>
                <a:cxn ang="0">
                  <a:pos x="22" y="362"/>
                </a:cxn>
                <a:cxn ang="0">
                  <a:pos x="12" y="400"/>
                </a:cxn>
                <a:cxn ang="0">
                  <a:pos x="4" y="440"/>
                </a:cxn>
                <a:cxn ang="0">
                  <a:pos x="0" y="480"/>
                </a:cxn>
                <a:cxn ang="0">
                  <a:pos x="0" y="522"/>
                </a:cxn>
                <a:cxn ang="0">
                  <a:pos x="0" y="522"/>
                </a:cxn>
              </a:cxnLst>
              <a:rect l="0" t="0" r="r" b="b"/>
              <a:pathLst>
                <a:path w="606" h="528">
                  <a:moveTo>
                    <a:pt x="0" y="522"/>
                  </a:moveTo>
                  <a:lnTo>
                    <a:pt x="0" y="522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34" y="508"/>
                  </a:lnTo>
                  <a:lnTo>
                    <a:pt x="68" y="492"/>
                  </a:lnTo>
                  <a:lnTo>
                    <a:pt x="106" y="478"/>
                  </a:lnTo>
                  <a:lnTo>
                    <a:pt x="144" y="466"/>
                  </a:lnTo>
                  <a:lnTo>
                    <a:pt x="182" y="458"/>
                  </a:lnTo>
                  <a:lnTo>
                    <a:pt x="222" y="450"/>
                  </a:lnTo>
                  <a:lnTo>
                    <a:pt x="262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44" y="446"/>
                  </a:lnTo>
                  <a:lnTo>
                    <a:pt x="384" y="450"/>
                  </a:lnTo>
                  <a:lnTo>
                    <a:pt x="424" y="456"/>
                  </a:lnTo>
                  <a:lnTo>
                    <a:pt x="462" y="466"/>
                  </a:lnTo>
                  <a:lnTo>
                    <a:pt x="500" y="478"/>
                  </a:lnTo>
                  <a:lnTo>
                    <a:pt x="536" y="492"/>
                  </a:lnTo>
                  <a:lnTo>
                    <a:pt x="572" y="508"/>
                  </a:lnTo>
                  <a:lnTo>
                    <a:pt x="606" y="526"/>
                  </a:lnTo>
                  <a:lnTo>
                    <a:pt x="606" y="526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4" y="480"/>
                  </a:lnTo>
                  <a:lnTo>
                    <a:pt x="600" y="440"/>
                  </a:lnTo>
                  <a:lnTo>
                    <a:pt x="594" y="400"/>
                  </a:lnTo>
                  <a:lnTo>
                    <a:pt x="584" y="362"/>
                  </a:lnTo>
                  <a:lnTo>
                    <a:pt x="572" y="324"/>
                  </a:lnTo>
                  <a:lnTo>
                    <a:pt x="558" y="286"/>
                  </a:lnTo>
                  <a:lnTo>
                    <a:pt x="542" y="250"/>
                  </a:lnTo>
                  <a:lnTo>
                    <a:pt x="522" y="216"/>
                  </a:lnTo>
                  <a:lnTo>
                    <a:pt x="502" y="184"/>
                  </a:lnTo>
                  <a:lnTo>
                    <a:pt x="478" y="152"/>
                  </a:lnTo>
                  <a:lnTo>
                    <a:pt x="454" y="122"/>
                  </a:lnTo>
                  <a:lnTo>
                    <a:pt x="426" y="94"/>
                  </a:lnTo>
                  <a:lnTo>
                    <a:pt x="398" y="68"/>
                  </a:lnTo>
                  <a:lnTo>
                    <a:pt x="368" y="44"/>
                  </a:lnTo>
                  <a:lnTo>
                    <a:pt x="336" y="22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270" y="22"/>
                  </a:lnTo>
                  <a:lnTo>
                    <a:pt x="238" y="44"/>
                  </a:lnTo>
                  <a:lnTo>
                    <a:pt x="208" y="68"/>
                  </a:lnTo>
                  <a:lnTo>
                    <a:pt x="178" y="94"/>
                  </a:lnTo>
                  <a:lnTo>
                    <a:pt x="152" y="122"/>
                  </a:lnTo>
                  <a:lnTo>
                    <a:pt x="128" y="152"/>
                  </a:lnTo>
                  <a:lnTo>
                    <a:pt x="104" y="184"/>
                  </a:lnTo>
                  <a:lnTo>
                    <a:pt x="84" y="216"/>
                  </a:lnTo>
                  <a:lnTo>
                    <a:pt x="64" y="250"/>
                  </a:lnTo>
                  <a:lnTo>
                    <a:pt x="48" y="286"/>
                  </a:lnTo>
                  <a:lnTo>
                    <a:pt x="34" y="324"/>
                  </a:lnTo>
                  <a:lnTo>
                    <a:pt x="22" y="362"/>
                  </a:lnTo>
                  <a:lnTo>
                    <a:pt x="12" y="400"/>
                  </a:lnTo>
                  <a:lnTo>
                    <a:pt x="4" y="440"/>
                  </a:lnTo>
                  <a:lnTo>
                    <a:pt x="0" y="480"/>
                  </a:lnTo>
                  <a:lnTo>
                    <a:pt x="0" y="522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517" name="Freeform 42"/>
            <p:cNvSpPr>
              <a:spLocks/>
            </p:cNvSpPr>
            <p:nvPr/>
          </p:nvSpPr>
          <p:spPr bwMode="auto">
            <a:xfrm>
              <a:off x="1071" y="2341"/>
              <a:ext cx="1200" cy="604"/>
            </a:xfrm>
            <a:custGeom>
              <a:avLst/>
              <a:gdLst>
                <a:gd name="T0" fmla="*/ 598 w 1200"/>
                <a:gd name="T1" fmla="*/ 4 h 604"/>
                <a:gd name="T2" fmla="*/ 530 w 1200"/>
                <a:gd name="T3" fmla="*/ 38 h 604"/>
                <a:gd name="T4" fmla="*/ 458 w 1200"/>
                <a:gd name="T5" fmla="*/ 62 h 604"/>
                <a:gd name="T6" fmla="*/ 382 w 1200"/>
                <a:gd name="T7" fmla="*/ 78 h 604"/>
                <a:gd name="T8" fmla="*/ 302 w 1200"/>
                <a:gd name="T9" fmla="*/ 82 h 604"/>
                <a:gd name="T10" fmla="*/ 260 w 1200"/>
                <a:gd name="T11" fmla="*/ 80 h 604"/>
                <a:gd name="T12" fmla="*/ 182 w 1200"/>
                <a:gd name="T13" fmla="*/ 70 h 604"/>
                <a:gd name="T14" fmla="*/ 104 w 1200"/>
                <a:gd name="T15" fmla="*/ 50 h 604"/>
                <a:gd name="T16" fmla="*/ 34 w 1200"/>
                <a:gd name="T17" fmla="*/ 18 h 604"/>
                <a:gd name="T18" fmla="*/ 0 w 1200"/>
                <a:gd name="T19" fmla="*/ 0 h 604"/>
                <a:gd name="T20" fmla="*/ 0 w 1200"/>
                <a:gd name="T21" fmla="*/ 4 h 604"/>
                <a:gd name="T22" fmla="*/ 2 w 1200"/>
                <a:gd name="T23" fmla="*/ 66 h 604"/>
                <a:gd name="T24" fmla="*/ 12 w 1200"/>
                <a:gd name="T25" fmla="*/ 126 h 604"/>
                <a:gd name="T26" fmla="*/ 26 w 1200"/>
                <a:gd name="T27" fmla="*/ 184 h 604"/>
                <a:gd name="T28" fmla="*/ 46 w 1200"/>
                <a:gd name="T29" fmla="*/ 238 h 604"/>
                <a:gd name="T30" fmla="*/ 72 w 1200"/>
                <a:gd name="T31" fmla="*/ 290 h 604"/>
                <a:gd name="T32" fmla="*/ 102 w 1200"/>
                <a:gd name="T33" fmla="*/ 340 h 604"/>
                <a:gd name="T34" fmla="*/ 136 w 1200"/>
                <a:gd name="T35" fmla="*/ 386 h 604"/>
                <a:gd name="T36" fmla="*/ 174 w 1200"/>
                <a:gd name="T37" fmla="*/ 430 h 604"/>
                <a:gd name="T38" fmla="*/ 218 w 1200"/>
                <a:gd name="T39" fmla="*/ 468 h 604"/>
                <a:gd name="T40" fmla="*/ 264 w 1200"/>
                <a:gd name="T41" fmla="*/ 502 h 604"/>
                <a:gd name="T42" fmla="*/ 314 w 1200"/>
                <a:gd name="T43" fmla="*/ 532 h 604"/>
                <a:gd name="T44" fmla="*/ 366 w 1200"/>
                <a:gd name="T45" fmla="*/ 558 h 604"/>
                <a:gd name="T46" fmla="*/ 420 w 1200"/>
                <a:gd name="T47" fmla="*/ 578 h 604"/>
                <a:gd name="T48" fmla="*/ 478 w 1200"/>
                <a:gd name="T49" fmla="*/ 592 h 604"/>
                <a:gd name="T50" fmla="*/ 538 w 1200"/>
                <a:gd name="T51" fmla="*/ 602 h 604"/>
                <a:gd name="T52" fmla="*/ 600 w 1200"/>
                <a:gd name="T53" fmla="*/ 604 h 604"/>
                <a:gd name="T54" fmla="*/ 630 w 1200"/>
                <a:gd name="T55" fmla="*/ 604 h 604"/>
                <a:gd name="T56" fmla="*/ 690 w 1200"/>
                <a:gd name="T57" fmla="*/ 598 h 604"/>
                <a:gd name="T58" fmla="*/ 750 w 1200"/>
                <a:gd name="T59" fmla="*/ 586 h 604"/>
                <a:gd name="T60" fmla="*/ 806 w 1200"/>
                <a:gd name="T61" fmla="*/ 568 h 604"/>
                <a:gd name="T62" fmla="*/ 860 w 1200"/>
                <a:gd name="T63" fmla="*/ 546 h 604"/>
                <a:gd name="T64" fmla="*/ 910 w 1200"/>
                <a:gd name="T65" fmla="*/ 518 h 604"/>
                <a:gd name="T66" fmla="*/ 958 w 1200"/>
                <a:gd name="T67" fmla="*/ 486 h 604"/>
                <a:gd name="T68" fmla="*/ 1002 w 1200"/>
                <a:gd name="T69" fmla="*/ 448 h 604"/>
                <a:gd name="T70" fmla="*/ 1044 w 1200"/>
                <a:gd name="T71" fmla="*/ 408 h 604"/>
                <a:gd name="T72" fmla="*/ 1080 w 1200"/>
                <a:gd name="T73" fmla="*/ 364 h 604"/>
                <a:gd name="T74" fmla="*/ 1112 w 1200"/>
                <a:gd name="T75" fmla="*/ 316 h 604"/>
                <a:gd name="T76" fmla="*/ 1140 w 1200"/>
                <a:gd name="T77" fmla="*/ 264 h 604"/>
                <a:gd name="T78" fmla="*/ 1162 w 1200"/>
                <a:gd name="T79" fmla="*/ 212 h 604"/>
                <a:gd name="T80" fmla="*/ 1180 w 1200"/>
                <a:gd name="T81" fmla="*/ 154 h 604"/>
                <a:gd name="T82" fmla="*/ 1192 w 1200"/>
                <a:gd name="T83" fmla="*/ 96 h 604"/>
                <a:gd name="T84" fmla="*/ 1198 w 1200"/>
                <a:gd name="T85" fmla="*/ 36 h 604"/>
                <a:gd name="T86" fmla="*/ 1200 w 1200"/>
                <a:gd name="T87" fmla="*/ 4 h 604"/>
                <a:gd name="T88" fmla="*/ 1200 w 1200"/>
                <a:gd name="T89" fmla="*/ 0 h 604"/>
                <a:gd name="T90" fmla="*/ 1130 w 1200"/>
                <a:gd name="T91" fmla="*/ 34 h 604"/>
                <a:gd name="T92" fmla="*/ 1056 w 1200"/>
                <a:gd name="T93" fmla="*/ 60 h 604"/>
                <a:gd name="T94" fmla="*/ 978 w 1200"/>
                <a:gd name="T95" fmla="*/ 76 h 604"/>
                <a:gd name="T96" fmla="*/ 896 w 1200"/>
                <a:gd name="T97" fmla="*/ 82 h 604"/>
                <a:gd name="T98" fmla="*/ 856 w 1200"/>
                <a:gd name="T99" fmla="*/ 82 h 604"/>
                <a:gd name="T100" fmla="*/ 778 w 1200"/>
                <a:gd name="T101" fmla="*/ 70 h 604"/>
                <a:gd name="T102" fmla="*/ 702 w 1200"/>
                <a:gd name="T103" fmla="*/ 50 h 604"/>
                <a:gd name="T104" fmla="*/ 632 w 1200"/>
                <a:gd name="T105" fmla="*/ 22 h 604"/>
                <a:gd name="T106" fmla="*/ 598 w 1200"/>
                <a:gd name="T107" fmla="*/ 4 h 6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0"/>
                <a:gd name="T163" fmla="*/ 0 h 604"/>
                <a:gd name="T164" fmla="*/ 1200 w 1200"/>
                <a:gd name="T165" fmla="*/ 604 h 6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0" h="604">
                  <a:moveTo>
                    <a:pt x="598" y="4"/>
                  </a:moveTo>
                  <a:lnTo>
                    <a:pt x="598" y="4"/>
                  </a:lnTo>
                  <a:lnTo>
                    <a:pt x="566" y="22"/>
                  </a:lnTo>
                  <a:lnTo>
                    <a:pt x="530" y="38"/>
                  </a:lnTo>
                  <a:lnTo>
                    <a:pt x="494" y="50"/>
                  </a:lnTo>
                  <a:lnTo>
                    <a:pt x="458" y="62"/>
                  </a:lnTo>
                  <a:lnTo>
                    <a:pt x="420" y="70"/>
                  </a:lnTo>
                  <a:lnTo>
                    <a:pt x="382" y="78"/>
                  </a:lnTo>
                  <a:lnTo>
                    <a:pt x="342" y="82"/>
                  </a:lnTo>
                  <a:lnTo>
                    <a:pt x="302" y="82"/>
                  </a:lnTo>
                  <a:lnTo>
                    <a:pt x="260" y="80"/>
                  </a:lnTo>
                  <a:lnTo>
                    <a:pt x="220" y="76"/>
                  </a:lnTo>
                  <a:lnTo>
                    <a:pt x="182" y="70"/>
                  </a:lnTo>
                  <a:lnTo>
                    <a:pt x="142" y="60"/>
                  </a:lnTo>
                  <a:lnTo>
                    <a:pt x="104" y="50"/>
                  </a:lnTo>
                  <a:lnTo>
                    <a:pt x="68" y="36"/>
                  </a:lnTo>
                  <a:lnTo>
                    <a:pt x="34" y="18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36"/>
                  </a:lnTo>
                  <a:lnTo>
                    <a:pt x="2" y="66"/>
                  </a:lnTo>
                  <a:lnTo>
                    <a:pt x="6" y="96"/>
                  </a:lnTo>
                  <a:lnTo>
                    <a:pt x="12" y="126"/>
                  </a:lnTo>
                  <a:lnTo>
                    <a:pt x="18" y="154"/>
                  </a:lnTo>
                  <a:lnTo>
                    <a:pt x="26" y="184"/>
                  </a:lnTo>
                  <a:lnTo>
                    <a:pt x="36" y="212"/>
                  </a:lnTo>
                  <a:lnTo>
                    <a:pt x="46" y="238"/>
                  </a:lnTo>
                  <a:lnTo>
                    <a:pt x="58" y="264"/>
                  </a:lnTo>
                  <a:lnTo>
                    <a:pt x="72" y="290"/>
                  </a:lnTo>
                  <a:lnTo>
                    <a:pt x="86" y="316"/>
                  </a:lnTo>
                  <a:lnTo>
                    <a:pt x="102" y="340"/>
                  </a:lnTo>
                  <a:lnTo>
                    <a:pt x="118" y="364"/>
                  </a:lnTo>
                  <a:lnTo>
                    <a:pt x="136" y="386"/>
                  </a:lnTo>
                  <a:lnTo>
                    <a:pt x="156" y="408"/>
                  </a:lnTo>
                  <a:lnTo>
                    <a:pt x="174" y="430"/>
                  </a:lnTo>
                  <a:lnTo>
                    <a:pt x="196" y="448"/>
                  </a:lnTo>
                  <a:lnTo>
                    <a:pt x="218" y="468"/>
                  </a:lnTo>
                  <a:lnTo>
                    <a:pt x="240" y="486"/>
                  </a:lnTo>
                  <a:lnTo>
                    <a:pt x="264" y="502"/>
                  </a:lnTo>
                  <a:lnTo>
                    <a:pt x="288" y="518"/>
                  </a:lnTo>
                  <a:lnTo>
                    <a:pt x="314" y="532"/>
                  </a:lnTo>
                  <a:lnTo>
                    <a:pt x="340" y="546"/>
                  </a:lnTo>
                  <a:lnTo>
                    <a:pt x="366" y="558"/>
                  </a:lnTo>
                  <a:lnTo>
                    <a:pt x="392" y="568"/>
                  </a:lnTo>
                  <a:lnTo>
                    <a:pt x="420" y="578"/>
                  </a:lnTo>
                  <a:lnTo>
                    <a:pt x="450" y="586"/>
                  </a:lnTo>
                  <a:lnTo>
                    <a:pt x="478" y="592"/>
                  </a:lnTo>
                  <a:lnTo>
                    <a:pt x="508" y="598"/>
                  </a:lnTo>
                  <a:lnTo>
                    <a:pt x="538" y="602"/>
                  </a:lnTo>
                  <a:lnTo>
                    <a:pt x="568" y="604"/>
                  </a:lnTo>
                  <a:lnTo>
                    <a:pt x="600" y="604"/>
                  </a:lnTo>
                  <a:lnTo>
                    <a:pt x="630" y="604"/>
                  </a:lnTo>
                  <a:lnTo>
                    <a:pt x="660" y="602"/>
                  </a:lnTo>
                  <a:lnTo>
                    <a:pt x="690" y="598"/>
                  </a:lnTo>
                  <a:lnTo>
                    <a:pt x="720" y="592"/>
                  </a:lnTo>
                  <a:lnTo>
                    <a:pt x="750" y="586"/>
                  </a:lnTo>
                  <a:lnTo>
                    <a:pt x="778" y="578"/>
                  </a:lnTo>
                  <a:lnTo>
                    <a:pt x="806" y="568"/>
                  </a:lnTo>
                  <a:lnTo>
                    <a:pt x="832" y="558"/>
                  </a:lnTo>
                  <a:lnTo>
                    <a:pt x="860" y="546"/>
                  </a:lnTo>
                  <a:lnTo>
                    <a:pt x="886" y="532"/>
                  </a:lnTo>
                  <a:lnTo>
                    <a:pt x="910" y="518"/>
                  </a:lnTo>
                  <a:lnTo>
                    <a:pt x="934" y="502"/>
                  </a:lnTo>
                  <a:lnTo>
                    <a:pt x="958" y="486"/>
                  </a:lnTo>
                  <a:lnTo>
                    <a:pt x="980" y="468"/>
                  </a:lnTo>
                  <a:lnTo>
                    <a:pt x="1002" y="448"/>
                  </a:lnTo>
                  <a:lnTo>
                    <a:pt x="1024" y="430"/>
                  </a:lnTo>
                  <a:lnTo>
                    <a:pt x="1044" y="408"/>
                  </a:lnTo>
                  <a:lnTo>
                    <a:pt x="1062" y="386"/>
                  </a:lnTo>
                  <a:lnTo>
                    <a:pt x="1080" y="364"/>
                  </a:lnTo>
                  <a:lnTo>
                    <a:pt x="1096" y="340"/>
                  </a:lnTo>
                  <a:lnTo>
                    <a:pt x="1112" y="316"/>
                  </a:lnTo>
                  <a:lnTo>
                    <a:pt x="1126" y="290"/>
                  </a:lnTo>
                  <a:lnTo>
                    <a:pt x="1140" y="264"/>
                  </a:lnTo>
                  <a:lnTo>
                    <a:pt x="1152" y="238"/>
                  </a:lnTo>
                  <a:lnTo>
                    <a:pt x="1162" y="212"/>
                  </a:lnTo>
                  <a:lnTo>
                    <a:pt x="1172" y="184"/>
                  </a:lnTo>
                  <a:lnTo>
                    <a:pt x="1180" y="154"/>
                  </a:lnTo>
                  <a:lnTo>
                    <a:pt x="1186" y="126"/>
                  </a:lnTo>
                  <a:lnTo>
                    <a:pt x="1192" y="96"/>
                  </a:lnTo>
                  <a:lnTo>
                    <a:pt x="1196" y="66"/>
                  </a:lnTo>
                  <a:lnTo>
                    <a:pt x="1198" y="36"/>
                  </a:lnTo>
                  <a:lnTo>
                    <a:pt x="1200" y="4"/>
                  </a:lnTo>
                  <a:lnTo>
                    <a:pt x="1200" y="0"/>
                  </a:lnTo>
                  <a:lnTo>
                    <a:pt x="1164" y="18"/>
                  </a:lnTo>
                  <a:lnTo>
                    <a:pt x="1130" y="34"/>
                  </a:lnTo>
                  <a:lnTo>
                    <a:pt x="1092" y="48"/>
                  </a:lnTo>
                  <a:lnTo>
                    <a:pt x="1056" y="60"/>
                  </a:lnTo>
                  <a:lnTo>
                    <a:pt x="1016" y="70"/>
                  </a:lnTo>
                  <a:lnTo>
                    <a:pt x="978" y="76"/>
                  </a:lnTo>
                  <a:lnTo>
                    <a:pt x="936" y="80"/>
                  </a:lnTo>
                  <a:lnTo>
                    <a:pt x="896" y="82"/>
                  </a:lnTo>
                  <a:lnTo>
                    <a:pt x="856" y="82"/>
                  </a:lnTo>
                  <a:lnTo>
                    <a:pt x="816" y="78"/>
                  </a:lnTo>
                  <a:lnTo>
                    <a:pt x="778" y="70"/>
                  </a:lnTo>
                  <a:lnTo>
                    <a:pt x="740" y="62"/>
                  </a:lnTo>
                  <a:lnTo>
                    <a:pt x="702" y="50"/>
                  </a:lnTo>
                  <a:lnTo>
                    <a:pt x="666" y="38"/>
                  </a:lnTo>
                  <a:lnTo>
                    <a:pt x="632" y="22"/>
                  </a:lnTo>
                  <a:lnTo>
                    <a:pt x="598" y="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43"/>
            <p:cNvSpPr>
              <a:spLocks/>
            </p:cNvSpPr>
            <p:nvPr/>
          </p:nvSpPr>
          <p:spPr bwMode="auto">
            <a:xfrm>
              <a:off x="1071" y="1829"/>
              <a:ext cx="598" cy="594"/>
            </a:xfrm>
            <a:custGeom>
              <a:avLst/>
              <a:gdLst>
                <a:gd name="T0" fmla="*/ 598 w 598"/>
                <a:gd name="T1" fmla="*/ 516 h 594"/>
                <a:gd name="T2" fmla="*/ 598 w 598"/>
                <a:gd name="T3" fmla="*/ 516 h 594"/>
                <a:gd name="T4" fmla="*/ 566 w 598"/>
                <a:gd name="T5" fmla="*/ 496 h 594"/>
                <a:gd name="T6" fmla="*/ 534 w 598"/>
                <a:gd name="T7" fmla="*/ 474 h 594"/>
                <a:gd name="T8" fmla="*/ 504 w 598"/>
                <a:gd name="T9" fmla="*/ 450 h 594"/>
                <a:gd name="T10" fmla="*/ 476 w 598"/>
                <a:gd name="T11" fmla="*/ 422 h 594"/>
                <a:gd name="T12" fmla="*/ 450 w 598"/>
                <a:gd name="T13" fmla="*/ 396 h 594"/>
                <a:gd name="T14" fmla="*/ 424 w 598"/>
                <a:gd name="T15" fmla="*/ 366 h 594"/>
                <a:gd name="T16" fmla="*/ 402 w 598"/>
                <a:gd name="T17" fmla="*/ 334 h 594"/>
                <a:gd name="T18" fmla="*/ 380 w 598"/>
                <a:gd name="T19" fmla="*/ 302 h 594"/>
                <a:gd name="T20" fmla="*/ 362 w 598"/>
                <a:gd name="T21" fmla="*/ 268 h 594"/>
                <a:gd name="T22" fmla="*/ 344 w 598"/>
                <a:gd name="T23" fmla="*/ 232 h 594"/>
                <a:gd name="T24" fmla="*/ 330 w 598"/>
                <a:gd name="T25" fmla="*/ 196 h 594"/>
                <a:gd name="T26" fmla="*/ 318 w 598"/>
                <a:gd name="T27" fmla="*/ 158 h 594"/>
                <a:gd name="T28" fmla="*/ 308 w 598"/>
                <a:gd name="T29" fmla="*/ 120 h 594"/>
                <a:gd name="T30" fmla="*/ 302 w 598"/>
                <a:gd name="T31" fmla="*/ 80 h 594"/>
                <a:gd name="T32" fmla="*/ 298 w 598"/>
                <a:gd name="T33" fmla="*/ 40 h 594"/>
                <a:gd name="T34" fmla="*/ 296 w 598"/>
                <a:gd name="T35" fmla="*/ 0 h 594"/>
                <a:gd name="T36" fmla="*/ 296 w 598"/>
                <a:gd name="T37" fmla="*/ 0 h 594"/>
                <a:gd name="T38" fmla="*/ 264 w 598"/>
                <a:gd name="T39" fmla="*/ 20 h 594"/>
                <a:gd name="T40" fmla="*/ 232 w 598"/>
                <a:gd name="T41" fmla="*/ 42 h 594"/>
                <a:gd name="T42" fmla="*/ 202 w 598"/>
                <a:gd name="T43" fmla="*/ 66 h 594"/>
                <a:gd name="T44" fmla="*/ 176 w 598"/>
                <a:gd name="T45" fmla="*/ 92 h 594"/>
                <a:gd name="T46" fmla="*/ 150 w 598"/>
                <a:gd name="T47" fmla="*/ 120 h 594"/>
                <a:gd name="T48" fmla="*/ 124 w 598"/>
                <a:gd name="T49" fmla="*/ 150 h 594"/>
                <a:gd name="T50" fmla="*/ 102 w 598"/>
                <a:gd name="T51" fmla="*/ 180 h 594"/>
                <a:gd name="T52" fmla="*/ 82 w 598"/>
                <a:gd name="T53" fmla="*/ 212 h 594"/>
                <a:gd name="T54" fmla="*/ 64 w 598"/>
                <a:gd name="T55" fmla="*/ 246 h 594"/>
                <a:gd name="T56" fmla="*/ 48 w 598"/>
                <a:gd name="T57" fmla="*/ 282 h 594"/>
                <a:gd name="T58" fmla="*/ 34 w 598"/>
                <a:gd name="T59" fmla="*/ 318 h 594"/>
                <a:gd name="T60" fmla="*/ 22 w 598"/>
                <a:gd name="T61" fmla="*/ 354 h 594"/>
                <a:gd name="T62" fmla="*/ 12 w 598"/>
                <a:gd name="T63" fmla="*/ 392 h 594"/>
                <a:gd name="T64" fmla="*/ 6 w 598"/>
                <a:gd name="T65" fmla="*/ 432 h 594"/>
                <a:gd name="T66" fmla="*/ 0 w 598"/>
                <a:gd name="T67" fmla="*/ 472 h 594"/>
                <a:gd name="T68" fmla="*/ 0 w 598"/>
                <a:gd name="T69" fmla="*/ 512 h 594"/>
                <a:gd name="T70" fmla="*/ 0 w 598"/>
                <a:gd name="T71" fmla="*/ 512 h 594"/>
                <a:gd name="T72" fmla="*/ 34 w 598"/>
                <a:gd name="T73" fmla="*/ 530 h 594"/>
                <a:gd name="T74" fmla="*/ 68 w 598"/>
                <a:gd name="T75" fmla="*/ 548 h 594"/>
                <a:gd name="T76" fmla="*/ 104 w 598"/>
                <a:gd name="T77" fmla="*/ 562 h 594"/>
                <a:gd name="T78" fmla="*/ 142 w 598"/>
                <a:gd name="T79" fmla="*/ 572 h 594"/>
                <a:gd name="T80" fmla="*/ 182 w 598"/>
                <a:gd name="T81" fmla="*/ 582 h 594"/>
                <a:gd name="T82" fmla="*/ 220 w 598"/>
                <a:gd name="T83" fmla="*/ 588 h 594"/>
                <a:gd name="T84" fmla="*/ 260 w 598"/>
                <a:gd name="T85" fmla="*/ 592 h 594"/>
                <a:gd name="T86" fmla="*/ 302 w 598"/>
                <a:gd name="T87" fmla="*/ 594 h 594"/>
                <a:gd name="T88" fmla="*/ 302 w 598"/>
                <a:gd name="T89" fmla="*/ 594 h 594"/>
                <a:gd name="T90" fmla="*/ 342 w 598"/>
                <a:gd name="T91" fmla="*/ 594 h 594"/>
                <a:gd name="T92" fmla="*/ 382 w 598"/>
                <a:gd name="T93" fmla="*/ 590 h 594"/>
                <a:gd name="T94" fmla="*/ 420 w 598"/>
                <a:gd name="T95" fmla="*/ 582 h 594"/>
                <a:gd name="T96" fmla="*/ 458 w 598"/>
                <a:gd name="T97" fmla="*/ 574 h 594"/>
                <a:gd name="T98" fmla="*/ 494 w 598"/>
                <a:gd name="T99" fmla="*/ 562 h 594"/>
                <a:gd name="T100" fmla="*/ 530 w 598"/>
                <a:gd name="T101" fmla="*/ 550 h 594"/>
                <a:gd name="T102" fmla="*/ 566 w 598"/>
                <a:gd name="T103" fmla="*/ 534 h 594"/>
                <a:gd name="T104" fmla="*/ 598 w 598"/>
                <a:gd name="T105" fmla="*/ 516 h 594"/>
                <a:gd name="T106" fmla="*/ 598 w 598"/>
                <a:gd name="T107" fmla="*/ 516 h 5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8"/>
                <a:gd name="T163" fmla="*/ 0 h 594"/>
                <a:gd name="T164" fmla="*/ 598 w 598"/>
                <a:gd name="T165" fmla="*/ 594 h 5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8" h="594">
                  <a:moveTo>
                    <a:pt x="598" y="516"/>
                  </a:moveTo>
                  <a:lnTo>
                    <a:pt x="598" y="516"/>
                  </a:lnTo>
                  <a:lnTo>
                    <a:pt x="566" y="496"/>
                  </a:lnTo>
                  <a:lnTo>
                    <a:pt x="534" y="474"/>
                  </a:lnTo>
                  <a:lnTo>
                    <a:pt x="504" y="450"/>
                  </a:lnTo>
                  <a:lnTo>
                    <a:pt x="476" y="422"/>
                  </a:lnTo>
                  <a:lnTo>
                    <a:pt x="450" y="396"/>
                  </a:lnTo>
                  <a:lnTo>
                    <a:pt x="424" y="366"/>
                  </a:lnTo>
                  <a:lnTo>
                    <a:pt x="402" y="334"/>
                  </a:lnTo>
                  <a:lnTo>
                    <a:pt x="380" y="302"/>
                  </a:lnTo>
                  <a:lnTo>
                    <a:pt x="362" y="268"/>
                  </a:lnTo>
                  <a:lnTo>
                    <a:pt x="344" y="232"/>
                  </a:lnTo>
                  <a:lnTo>
                    <a:pt x="330" y="196"/>
                  </a:lnTo>
                  <a:lnTo>
                    <a:pt x="318" y="158"/>
                  </a:lnTo>
                  <a:lnTo>
                    <a:pt x="308" y="120"/>
                  </a:lnTo>
                  <a:lnTo>
                    <a:pt x="302" y="80"/>
                  </a:lnTo>
                  <a:lnTo>
                    <a:pt x="298" y="40"/>
                  </a:lnTo>
                  <a:lnTo>
                    <a:pt x="296" y="0"/>
                  </a:lnTo>
                  <a:lnTo>
                    <a:pt x="264" y="20"/>
                  </a:lnTo>
                  <a:lnTo>
                    <a:pt x="232" y="42"/>
                  </a:lnTo>
                  <a:lnTo>
                    <a:pt x="202" y="66"/>
                  </a:lnTo>
                  <a:lnTo>
                    <a:pt x="176" y="92"/>
                  </a:lnTo>
                  <a:lnTo>
                    <a:pt x="150" y="120"/>
                  </a:lnTo>
                  <a:lnTo>
                    <a:pt x="124" y="150"/>
                  </a:lnTo>
                  <a:lnTo>
                    <a:pt x="102" y="180"/>
                  </a:lnTo>
                  <a:lnTo>
                    <a:pt x="82" y="212"/>
                  </a:lnTo>
                  <a:lnTo>
                    <a:pt x="64" y="246"/>
                  </a:lnTo>
                  <a:lnTo>
                    <a:pt x="48" y="282"/>
                  </a:lnTo>
                  <a:lnTo>
                    <a:pt x="34" y="318"/>
                  </a:lnTo>
                  <a:lnTo>
                    <a:pt x="22" y="354"/>
                  </a:lnTo>
                  <a:lnTo>
                    <a:pt x="12" y="392"/>
                  </a:lnTo>
                  <a:lnTo>
                    <a:pt x="6" y="432"/>
                  </a:lnTo>
                  <a:lnTo>
                    <a:pt x="0" y="472"/>
                  </a:lnTo>
                  <a:lnTo>
                    <a:pt x="0" y="512"/>
                  </a:lnTo>
                  <a:lnTo>
                    <a:pt x="34" y="530"/>
                  </a:lnTo>
                  <a:lnTo>
                    <a:pt x="68" y="548"/>
                  </a:lnTo>
                  <a:lnTo>
                    <a:pt x="104" y="562"/>
                  </a:lnTo>
                  <a:lnTo>
                    <a:pt x="142" y="572"/>
                  </a:lnTo>
                  <a:lnTo>
                    <a:pt x="182" y="582"/>
                  </a:lnTo>
                  <a:lnTo>
                    <a:pt x="220" y="588"/>
                  </a:lnTo>
                  <a:lnTo>
                    <a:pt x="260" y="592"/>
                  </a:lnTo>
                  <a:lnTo>
                    <a:pt x="302" y="594"/>
                  </a:lnTo>
                  <a:lnTo>
                    <a:pt x="342" y="594"/>
                  </a:lnTo>
                  <a:lnTo>
                    <a:pt x="382" y="590"/>
                  </a:lnTo>
                  <a:lnTo>
                    <a:pt x="420" y="582"/>
                  </a:lnTo>
                  <a:lnTo>
                    <a:pt x="458" y="574"/>
                  </a:lnTo>
                  <a:lnTo>
                    <a:pt x="494" y="562"/>
                  </a:lnTo>
                  <a:lnTo>
                    <a:pt x="530" y="550"/>
                  </a:lnTo>
                  <a:lnTo>
                    <a:pt x="566" y="534"/>
                  </a:lnTo>
                  <a:lnTo>
                    <a:pt x="598" y="516"/>
                  </a:lnTo>
                  <a:close/>
                </a:path>
              </a:pathLst>
            </a:custGeom>
            <a:solidFill>
              <a:srgbClr val="7030A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44"/>
            <p:cNvSpPr>
              <a:spLocks/>
            </p:cNvSpPr>
            <p:nvPr/>
          </p:nvSpPr>
          <p:spPr bwMode="auto">
            <a:xfrm>
              <a:off x="1669" y="1827"/>
              <a:ext cx="602" cy="596"/>
            </a:xfrm>
            <a:custGeom>
              <a:avLst/>
              <a:gdLst>
                <a:gd name="T0" fmla="*/ 304 w 602"/>
                <a:gd name="T1" fmla="*/ 0 h 596"/>
                <a:gd name="T2" fmla="*/ 304 w 602"/>
                <a:gd name="T3" fmla="*/ 0 h 596"/>
                <a:gd name="T4" fmla="*/ 302 w 602"/>
                <a:gd name="T5" fmla="*/ 42 h 596"/>
                <a:gd name="T6" fmla="*/ 298 w 602"/>
                <a:gd name="T7" fmla="*/ 82 h 596"/>
                <a:gd name="T8" fmla="*/ 290 w 602"/>
                <a:gd name="T9" fmla="*/ 122 h 596"/>
                <a:gd name="T10" fmla="*/ 282 w 602"/>
                <a:gd name="T11" fmla="*/ 160 h 596"/>
                <a:gd name="T12" fmla="*/ 268 w 602"/>
                <a:gd name="T13" fmla="*/ 198 h 596"/>
                <a:gd name="T14" fmla="*/ 254 w 602"/>
                <a:gd name="T15" fmla="*/ 234 h 596"/>
                <a:gd name="T16" fmla="*/ 238 w 602"/>
                <a:gd name="T17" fmla="*/ 270 h 596"/>
                <a:gd name="T18" fmla="*/ 220 w 602"/>
                <a:gd name="T19" fmla="*/ 304 h 596"/>
                <a:gd name="T20" fmla="*/ 198 w 602"/>
                <a:gd name="T21" fmla="*/ 336 h 596"/>
                <a:gd name="T22" fmla="*/ 176 w 602"/>
                <a:gd name="T23" fmla="*/ 368 h 596"/>
                <a:gd name="T24" fmla="*/ 150 w 602"/>
                <a:gd name="T25" fmla="*/ 398 h 596"/>
                <a:gd name="T26" fmla="*/ 124 w 602"/>
                <a:gd name="T27" fmla="*/ 424 h 596"/>
                <a:gd name="T28" fmla="*/ 96 w 602"/>
                <a:gd name="T29" fmla="*/ 450 h 596"/>
                <a:gd name="T30" fmla="*/ 66 w 602"/>
                <a:gd name="T31" fmla="*/ 476 h 596"/>
                <a:gd name="T32" fmla="*/ 34 w 602"/>
                <a:gd name="T33" fmla="*/ 498 h 596"/>
                <a:gd name="T34" fmla="*/ 0 w 602"/>
                <a:gd name="T35" fmla="*/ 518 h 596"/>
                <a:gd name="T36" fmla="*/ 0 w 602"/>
                <a:gd name="T37" fmla="*/ 518 h 596"/>
                <a:gd name="T38" fmla="*/ 34 w 602"/>
                <a:gd name="T39" fmla="*/ 536 h 596"/>
                <a:gd name="T40" fmla="*/ 68 w 602"/>
                <a:gd name="T41" fmla="*/ 552 h 596"/>
                <a:gd name="T42" fmla="*/ 104 w 602"/>
                <a:gd name="T43" fmla="*/ 564 h 596"/>
                <a:gd name="T44" fmla="*/ 142 w 602"/>
                <a:gd name="T45" fmla="*/ 576 h 596"/>
                <a:gd name="T46" fmla="*/ 180 w 602"/>
                <a:gd name="T47" fmla="*/ 584 h 596"/>
                <a:gd name="T48" fmla="*/ 218 w 602"/>
                <a:gd name="T49" fmla="*/ 592 h 596"/>
                <a:gd name="T50" fmla="*/ 258 w 602"/>
                <a:gd name="T51" fmla="*/ 596 h 596"/>
                <a:gd name="T52" fmla="*/ 298 w 602"/>
                <a:gd name="T53" fmla="*/ 596 h 596"/>
                <a:gd name="T54" fmla="*/ 298 w 602"/>
                <a:gd name="T55" fmla="*/ 596 h 596"/>
                <a:gd name="T56" fmla="*/ 338 w 602"/>
                <a:gd name="T57" fmla="*/ 594 h 596"/>
                <a:gd name="T58" fmla="*/ 380 w 602"/>
                <a:gd name="T59" fmla="*/ 590 h 596"/>
                <a:gd name="T60" fmla="*/ 418 w 602"/>
                <a:gd name="T61" fmla="*/ 584 h 596"/>
                <a:gd name="T62" fmla="*/ 458 w 602"/>
                <a:gd name="T63" fmla="*/ 574 h 596"/>
                <a:gd name="T64" fmla="*/ 494 w 602"/>
                <a:gd name="T65" fmla="*/ 562 h 596"/>
                <a:gd name="T66" fmla="*/ 532 w 602"/>
                <a:gd name="T67" fmla="*/ 548 h 596"/>
                <a:gd name="T68" fmla="*/ 566 w 602"/>
                <a:gd name="T69" fmla="*/ 532 h 596"/>
                <a:gd name="T70" fmla="*/ 602 w 602"/>
                <a:gd name="T71" fmla="*/ 514 h 596"/>
                <a:gd name="T72" fmla="*/ 602 w 602"/>
                <a:gd name="T73" fmla="*/ 514 h 596"/>
                <a:gd name="T74" fmla="*/ 600 w 602"/>
                <a:gd name="T75" fmla="*/ 474 h 596"/>
                <a:gd name="T76" fmla="*/ 594 w 602"/>
                <a:gd name="T77" fmla="*/ 434 h 596"/>
                <a:gd name="T78" fmla="*/ 588 w 602"/>
                <a:gd name="T79" fmla="*/ 394 h 596"/>
                <a:gd name="T80" fmla="*/ 578 w 602"/>
                <a:gd name="T81" fmla="*/ 356 h 596"/>
                <a:gd name="T82" fmla="*/ 566 w 602"/>
                <a:gd name="T83" fmla="*/ 318 h 596"/>
                <a:gd name="T84" fmla="*/ 552 w 602"/>
                <a:gd name="T85" fmla="*/ 282 h 596"/>
                <a:gd name="T86" fmla="*/ 536 w 602"/>
                <a:gd name="T87" fmla="*/ 248 h 596"/>
                <a:gd name="T88" fmla="*/ 518 w 602"/>
                <a:gd name="T89" fmla="*/ 214 h 596"/>
                <a:gd name="T90" fmla="*/ 498 w 602"/>
                <a:gd name="T91" fmla="*/ 182 h 596"/>
                <a:gd name="T92" fmla="*/ 474 w 602"/>
                <a:gd name="T93" fmla="*/ 150 h 596"/>
                <a:gd name="T94" fmla="*/ 450 w 602"/>
                <a:gd name="T95" fmla="*/ 122 h 596"/>
                <a:gd name="T96" fmla="*/ 424 w 602"/>
                <a:gd name="T97" fmla="*/ 94 h 596"/>
                <a:gd name="T98" fmla="*/ 396 w 602"/>
                <a:gd name="T99" fmla="*/ 68 h 596"/>
                <a:gd name="T100" fmla="*/ 368 w 602"/>
                <a:gd name="T101" fmla="*/ 44 h 596"/>
                <a:gd name="T102" fmla="*/ 336 w 602"/>
                <a:gd name="T103" fmla="*/ 22 h 596"/>
                <a:gd name="T104" fmla="*/ 304 w 602"/>
                <a:gd name="T105" fmla="*/ 0 h 596"/>
                <a:gd name="T106" fmla="*/ 304 w 602"/>
                <a:gd name="T107" fmla="*/ 0 h 5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2"/>
                <a:gd name="T163" fmla="*/ 0 h 596"/>
                <a:gd name="T164" fmla="*/ 602 w 602"/>
                <a:gd name="T165" fmla="*/ 596 h 5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2" h="596">
                  <a:moveTo>
                    <a:pt x="304" y="0"/>
                  </a:moveTo>
                  <a:lnTo>
                    <a:pt x="304" y="0"/>
                  </a:lnTo>
                  <a:lnTo>
                    <a:pt x="302" y="42"/>
                  </a:lnTo>
                  <a:lnTo>
                    <a:pt x="298" y="82"/>
                  </a:lnTo>
                  <a:lnTo>
                    <a:pt x="290" y="122"/>
                  </a:lnTo>
                  <a:lnTo>
                    <a:pt x="282" y="160"/>
                  </a:lnTo>
                  <a:lnTo>
                    <a:pt x="268" y="198"/>
                  </a:lnTo>
                  <a:lnTo>
                    <a:pt x="254" y="234"/>
                  </a:lnTo>
                  <a:lnTo>
                    <a:pt x="238" y="270"/>
                  </a:lnTo>
                  <a:lnTo>
                    <a:pt x="220" y="304"/>
                  </a:lnTo>
                  <a:lnTo>
                    <a:pt x="198" y="336"/>
                  </a:lnTo>
                  <a:lnTo>
                    <a:pt x="176" y="368"/>
                  </a:lnTo>
                  <a:lnTo>
                    <a:pt x="150" y="398"/>
                  </a:lnTo>
                  <a:lnTo>
                    <a:pt x="124" y="424"/>
                  </a:lnTo>
                  <a:lnTo>
                    <a:pt x="96" y="450"/>
                  </a:lnTo>
                  <a:lnTo>
                    <a:pt x="66" y="476"/>
                  </a:lnTo>
                  <a:lnTo>
                    <a:pt x="34" y="498"/>
                  </a:lnTo>
                  <a:lnTo>
                    <a:pt x="0" y="518"/>
                  </a:lnTo>
                  <a:lnTo>
                    <a:pt x="34" y="536"/>
                  </a:lnTo>
                  <a:lnTo>
                    <a:pt x="68" y="552"/>
                  </a:lnTo>
                  <a:lnTo>
                    <a:pt x="104" y="564"/>
                  </a:lnTo>
                  <a:lnTo>
                    <a:pt x="142" y="576"/>
                  </a:lnTo>
                  <a:lnTo>
                    <a:pt x="180" y="584"/>
                  </a:lnTo>
                  <a:lnTo>
                    <a:pt x="218" y="592"/>
                  </a:lnTo>
                  <a:lnTo>
                    <a:pt x="258" y="596"/>
                  </a:lnTo>
                  <a:lnTo>
                    <a:pt x="298" y="596"/>
                  </a:lnTo>
                  <a:lnTo>
                    <a:pt x="338" y="594"/>
                  </a:lnTo>
                  <a:lnTo>
                    <a:pt x="380" y="590"/>
                  </a:lnTo>
                  <a:lnTo>
                    <a:pt x="418" y="584"/>
                  </a:lnTo>
                  <a:lnTo>
                    <a:pt x="458" y="574"/>
                  </a:lnTo>
                  <a:lnTo>
                    <a:pt x="494" y="562"/>
                  </a:lnTo>
                  <a:lnTo>
                    <a:pt x="532" y="548"/>
                  </a:lnTo>
                  <a:lnTo>
                    <a:pt x="566" y="532"/>
                  </a:lnTo>
                  <a:lnTo>
                    <a:pt x="602" y="514"/>
                  </a:lnTo>
                  <a:lnTo>
                    <a:pt x="600" y="474"/>
                  </a:lnTo>
                  <a:lnTo>
                    <a:pt x="594" y="434"/>
                  </a:lnTo>
                  <a:lnTo>
                    <a:pt x="588" y="394"/>
                  </a:lnTo>
                  <a:lnTo>
                    <a:pt x="578" y="356"/>
                  </a:lnTo>
                  <a:lnTo>
                    <a:pt x="566" y="318"/>
                  </a:lnTo>
                  <a:lnTo>
                    <a:pt x="552" y="282"/>
                  </a:lnTo>
                  <a:lnTo>
                    <a:pt x="536" y="248"/>
                  </a:lnTo>
                  <a:lnTo>
                    <a:pt x="518" y="214"/>
                  </a:lnTo>
                  <a:lnTo>
                    <a:pt x="498" y="182"/>
                  </a:lnTo>
                  <a:lnTo>
                    <a:pt x="474" y="150"/>
                  </a:lnTo>
                  <a:lnTo>
                    <a:pt x="450" y="122"/>
                  </a:lnTo>
                  <a:lnTo>
                    <a:pt x="424" y="94"/>
                  </a:lnTo>
                  <a:lnTo>
                    <a:pt x="396" y="68"/>
                  </a:lnTo>
                  <a:lnTo>
                    <a:pt x="368" y="44"/>
                  </a:lnTo>
                  <a:lnTo>
                    <a:pt x="336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339966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45"/>
            <p:cNvSpPr>
              <a:spLocks/>
            </p:cNvSpPr>
            <p:nvPr/>
          </p:nvSpPr>
          <p:spPr bwMode="auto">
            <a:xfrm>
              <a:off x="1367" y="1745"/>
              <a:ext cx="606" cy="600"/>
            </a:xfrm>
            <a:custGeom>
              <a:avLst/>
              <a:gdLst>
                <a:gd name="T0" fmla="*/ 0 w 606"/>
                <a:gd name="T1" fmla="*/ 84 h 600"/>
                <a:gd name="T2" fmla="*/ 0 w 606"/>
                <a:gd name="T3" fmla="*/ 84 h 600"/>
                <a:gd name="T4" fmla="*/ 2 w 606"/>
                <a:gd name="T5" fmla="*/ 124 h 600"/>
                <a:gd name="T6" fmla="*/ 6 w 606"/>
                <a:gd name="T7" fmla="*/ 164 h 600"/>
                <a:gd name="T8" fmla="*/ 12 w 606"/>
                <a:gd name="T9" fmla="*/ 204 h 600"/>
                <a:gd name="T10" fmla="*/ 22 w 606"/>
                <a:gd name="T11" fmla="*/ 242 h 600"/>
                <a:gd name="T12" fmla="*/ 34 w 606"/>
                <a:gd name="T13" fmla="*/ 280 h 600"/>
                <a:gd name="T14" fmla="*/ 48 w 606"/>
                <a:gd name="T15" fmla="*/ 316 h 600"/>
                <a:gd name="T16" fmla="*/ 66 w 606"/>
                <a:gd name="T17" fmla="*/ 352 h 600"/>
                <a:gd name="T18" fmla="*/ 84 w 606"/>
                <a:gd name="T19" fmla="*/ 386 h 600"/>
                <a:gd name="T20" fmla="*/ 106 w 606"/>
                <a:gd name="T21" fmla="*/ 418 h 600"/>
                <a:gd name="T22" fmla="*/ 128 w 606"/>
                <a:gd name="T23" fmla="*/ 450 h 600"/>
                <a:gd name="T24" fmla="*/ 154 w 606"/>
                <a:gd name="T25" fmla="*/ 480 h 600"/>
                <a:gd name="T26" fmla="*/ 180 w 606"/>
                <a:gd name="T27" fmla="*/ 506 h 600"/>
                <a:gd name="T28" fmla="*/ 208 w 606"/>
                <a:gd name="T29" fmla="*/ 534 h 600"/>
                <a:gd name="T30" fmla="*/ 238 w 606"/>
                <a:gd name="T31" fmla="*/ 558 h 600"/>
                <a:gd name="T32" fmla="*/ 270 w 606"/>
                <a:gd name="T33" fmla="*/ 580 h 600"/>
                <a:gd name="T34" fmla="*/ 302 w 606"/>
                <a:gd name="T35" fmla="*/ 600 h 600"/>
                <a:gd name="T36" fmla="*/ 302 w 606"/>
                <a:gd name="T37" fmla="*/ 600 h 600"/>
                <a:gd name="T38" fmla="*/ 336 w 606"/>
                <a:gd name="T39" fmla="*/ 580 h 600"/>
                <a:gd name="T40" fmla="*/ 368 w 606"/>
                <a:gd name="T41" fmla="*/ 558 h 600"/>
                <a:gd name="T42" fmla="*/ 398 w 606"/>
                <a:gd name="T43" fmla="*/ 532 h 600"/>
                <a:gd name="T44" fmla="*/ 426 w 606"/>
                <a:gd name="T45" fmla="*/ 506 h 600"/>
                <a:gd name="T46" fmla="*/ 452 w 606"/>
                <a:gd name="T47" fmla="*/ 480 h 600"/>
                <a:gd name="T48" fmla="*/ 478 w 606"/>
                <a:gd name="T49" fmla="*/ 450 h 600"/>
                <a:gd name="T50" fmla="*/ 500 w 606"/>
                <a:gd name="T51" fmla="*/ 418 h 600"/>
                <a:gd name="T52" fmla="*/ 522 w 606"/>
                <a:gd name="T53" fmla="*/ 386 h 600"/>
                <a:gd name="T54" fmla="*/ 540 w 606"/>
                <a:gd name="T55" fmla="*/ 352 h 600"/>
                <a:gd name="T56" fmla="*/ 556 w 606"/>
                <a:gd name="T57" fmla="*/ 316 h 600"/>
                <a:gd name="T58" fmla="*/ 570 w 606"/>
                <a:gd name="T59" fmla="*/ 280 h 600"/>
                <a:gd name="T60" fmla="*/ 584 w 606"/>
                <a:gd name="T61" fmla="*/ 242 h 600"/>
                <a:gd name="T62" fmla="*/ 592 w 606"/>
                <a:gd name="T63" fmla="*/ 204 h 600"/>
                <a:gd name="T64" fmla="*/ 600 w 606"/>
                <a:gd name="T65" fmla="*/ 164 h 600"/>
                <a:gd name="T66" fmla="*/ 604 w 606"/>
                <a:gd name="T67" fmla="*/ 124 h 600"/>
                <a:gd name="T68" fmla="*/ 606 w 606"/>
                <a:gd name="T69" fmla="*/ 82 h 600"/>
                <a:gd name="T70" fmla="*/ 606 w 606"/>
                <a:gd name="T71" fmla="*/ 82 h 600"/>
                <a:gd name="T72" fmla="*/ 572 w 606"/>
                <a:gd name="T73" fmla="*/ 64 h 600"/>
                <a:gd name="T74" fmla="*/ 536 w 606"/>
                <a:gd name="T75" fmla="*/ 48 h 600"/>
                <a:gd name="T76" fmla="*/ 500 w 606"/>
                <a:gd name="T77" fmla="*/ 34 h 600"/>
                <a:gd name="T78" fmla="*/ 462 w 606"/>
                <a:gd name="T79" fmla="*/ 22 h 600"/>
                <a:gd name="T80" fmla="*/ 424 w 606"/>
                <a:gd name="T81" fmla="*/ 12 h 600"/>
                <a:gd name="T82" fmla="*/ 384 w 606"/>
                <a:gd name="T83" fmla="*/ 6 h 600"/>
                <a:gd name="T84" fmla="*/ 344 w 606"/>
                <a:gd name="T85" fmla="*/ 2 h 600"/>
                <a:gd name="T86" fmla="*/ 304 w 606"/>
                <a:gd name="T87" fmla="*/ 0 h 600"/>
                <a:gd name="T88" fmla="*/ 304 w 606"/>
                <a:gd name="T89" fmla="*/ 0 h 600"/>
                <a:gd name="T90" fmla="*/ 262 w 606"/>
                <a:gd name="T91" fmla="*/ 2 h 600"/>
                <a:gd name="T92" fmla="*/ 222 w 606"/>
                <a:gd name="T93" fmla="*/ 6 h 600"/>
                <a:gd name="T94" fmla="*/ 182 w 606"/>
                <a:gd name="T95" fmla="*/ 14 h 600"/>
                <a:gd name="T96" fmla="*/ 144 w 606"/>
                <a:gd name="T97" fmla="*/ 22 h 600"/>
                <a:gd name="T98" fmla="*/ 106 w 606"/>
                <a:gd name="T99" fmla="*/ 34 h 600"/>
                <a:gd name="T100" fmla="*/ 68 w 606"/>
                <a:gd name="T101" fmla="*/ 48 h 600"/>
                <a:gd name="T102" fmla="*/ 34 w 606"/>
                <a:gd name="T103" fmla="*/ 64 h 600"/>
                <a:gd name="T104" fmla="*/ 0 w 606"/>
                <a:gd name="T105" fmla="*/ 84 h 600"/>
                <a:gd name="T106" fmla="*/ 0 w 606"/>
                <a:gd name="T107" fmla="*/ 84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6"/>
                <a:gd name="T163" fmla="*/ 0 h 600"/>
                <a:gd name="T164" fmla="*/ 606 w 606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6" h="600">
                  <a:moveTo>
                    <a:pt x="0" y="84"/>
                  </a:moveTo>
                  <a:lnTo>
                    <a:pt x="0" y="84"/>
                  </a:lnTo>
                  <a:lnTo>
                    <a:pt x="2" y="124"/>
                  </a:lnTo>
                  <a:lnTo>
                    <a:pt x="6" y="164"/>
                  </a:lnTo>
                  <a:lnTo>
                    <a:pt x="12" y="204"/>
                  </a:lnTo>
                  <a:lnTo>
                    <a:pt x="22" y="242"/>
                  </a:lnTo>
                  <a:lnTo>
                    <a:pt x="34" y="280"/>
                  </a:lnTo>
                  <a:lnTo>
                    <a:pt x="48" y="316"/>
                  </a:lnTo>
                  <a:lnTo>
                    <a:pt x="66" y="352"/>
                  </a:lnTo>
                  <a:lnTo>
                    <a:pt x="84" y="386"/>
                  </a:lnTo>
                  <a:lnTo>
                    <a:pt x="106" y="418"/>
                  </a:lnTo>
                  <a:lnTo>
                    <a:pt x="128" y="450"/>
                  </a:lnTo>
                  <a:lnTo>
                    <a:pt x="154" y="480"/>
                  </a:lnTo>
                  <a:lnTo>
                    <a:pt x="180" y="506"/>
                  </a:lnTo>
                  <a:lnTo>
                    <a:pt x="208" y="534"/>
                  </a:lnTo>
                  <a:lnTo>
                    <a:pt x="238" y="558"/>
                  </a:lnTo>
                  <a:lnTo>
                    <a:pt x="270" y="580"/>
                  </a:lnTo>
                  <a:lnTo>
                    <a:pt x="302" y="600"/>
                  </a:lnTo>
                  <a:lnTo>
                    <a:pt x="336" y="580"/>
                  </a:lnTo>
                  <a:lnTo>
                    <a:pt x="368" y="558"/>
                  </a:lnTo>
                  <a:lnTo>
                    <a:pt x="398" y="532"/>
                  </a:lnTo>
                  <a:lnTo>
                    <a:pt x="426" y="506"/>
                  </a:lnTo>
                  <a:lnTo>
                    <a:pt x="452" y="480"/>
                  </a:lnTo>
                  <a:lnTo>
                    <a:pt x="478" y="450"/>
                  </a:lnTo>
                  <a:lnTo>
                    <a:pt x="500" y="418"/>
                  </a:lnTo>
                  <a:lnTo>
                    <a:pt x="522" y="386"/>
                  </a:lnTo>
                  <a:lnTo>
                    <a:pt x="540" y="352"/>
                  </a:lnTo>
                  <a:lnTo>
                    <a:pt x="556" y="316"/>
                  </a:lnTo>
                  <a:lnTo>
                    <a:pt x="570" y="280"/>
                  </a:lnTo>
                  <a:lnTo>
                    <a:pt x="584" y="242"/>
                  </a:lnTo>
                  <a:lnTo>
                    <a:pt x="592" y="204"/>
                  </a:lnTo>
                  <a:lnTo>
                    <a:pt x="600" y="164"/>
                  </a:lnTo>
                  <a:lnTo>
                    <a:pt x="604" y="124"/>
                  </a:lnTo>
                  <a:lnTo>
                    <a:pt x="606" y="82"/>
                  </a:lnTo>
                  <a:lnTo>
                    <a:pt x="572" y="64"/>
                  </a:lnTo>
                  <a:lnTo>
                    <a:pt x="536" y="48"/>
                  </a:lnTo>
                  <a:lnTo>
                    <a:pt x="500" y="34"/>
                  </a:lnTo>
                  <a:lnTo>
                    <a:pt x="462" y="22"/>
                  </a:lnTo>
                  <a:lnTo>
                    <a:pt x="424" y="12"/>
                  </a:lnTo>
                  <a:lnTo>
                    <a:pt x="384" y="6"/>
                  </a:lnTo>
                  <a:lnTo>
                    <a:pt x="344" y="2"/>
                  </a:lnTo>
                  <a:lnTo>
                    <a:pt x="304" y="0"/>
                  </a:lnTo>
                  <a:lnTo>
                    <a:pt x="262" y="2"/>
                  </a:lnTo>
                  <a:lnTo>
                    <a:pt x="222" y="6"/>
                  </a:lnTo>
                  <a:lnTo>
                    <a:pt x="182" y="14"/>
                  </a:lnTo>
                  <a:lnTo>
                    <a:pt x="144" y="22"/>
                  </a:lnTo>
                  <a:lnTo>
                    <a:pt x="106" y="34"/>
                  </a:lnTo>
                  <a:lnTo>
                    <a:pt x="68" y="48"/>
                  </a:lnTo>
                  <a:lnTo>
                    <a:pt x="34" y="6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1447800" y="22098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Physical Access to </a:t>
            </a:r>
            <a:r>
              <a:rPr lang="en-US" sz="2400" b="1">
                <a:latin typeface="Calibri" pitchFamily="34" charset="0"/>
              </a:rPr>
              <a:t>ENVIRONMENTS</a:t>
            </a:r>
          </a:p>
        </p:txBody>
      </p:sp>
      <p:sp>
        <p:nvSpPr>
          <p:cNvPr id="21508" name="TextBox 13"/>
          <p:cNvSpPr txBox="1">
            <a:spLocks noChangeArrowheads="1"/>
          </p:cNvSpPr>
          <p:nvPr/>
        </p:nvSpPr>
        <p:spPr bwMode="auto">
          <a:xfrm>
            <a:off x="5410200" y="22098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Meaningful </a:t>
            </a:r>
            <a:r>
              <a:rPr lang="en-US" sz="2400" b="1">
                <a:latin typeface="Calibri" pitchFamily="34" charset="0"/>
              </a:rPr>
              <a:t>ACADEMIC </a:t>
            </a:r>
            <a:r>
              <a:rPr lang="en-US" sz="2400">
                <a:latin typeface="Calibri" pitchFamily="34" charset="0"/>
              </a:rPr>
              <a:t>participation</a:t>
            </a:r>
          </a:p>
        </p:txBody>
      </p:sp>
      <p:sp>
        <p:nvSpPr>
          <p:cNvPr id="21509" name="TextBox 14"/>
          <p:cNvSpPr txBox="1">
            <a:spLocks noChangeArrowheads="1"/>
          </p:cNvSpPr>
          <p:nvPr/>
        </p:nvSpPr>
        <p:spPr bwMode="auto">
          <a:xfrm>
            <a:off x="3429000" y="53340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Positive </a:t>
            </a:r>
            <a:r>
              <a:rPr lang="en-US" sz="2400" b="1">
                <a:latin typeface="Calibri" pitchFamily="34" charset="0"/>
              </a:rPr>
              <a:t>SOCIAL RELATIONSHIPS</a:t>
            </a:r>
          </a:p>
        </p:txBody>
      </p:sp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3352800" y="3505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60066"/>
                </a:solidFill>
                <a:latin typeface="Tekton Pro"/>
                <a:ea typeface="Agent Orange"/>
                <a:cs typeface="Agent Orange"/>
              </a:rPr>
              <a:t>Инклюзия</a:t>
            </a:r>
            <a:endParaRPr lang="en-US" sz="2800" b="1">
              <a:solidFill>
                <a:srgbClr val="660066"/>
              </a:solidFill>
              <a:latin typeface="Tekton Pro"/>
              <a:ea typeface="Agent Orange"/>
              <a:cs typeface="Agent Orange"/>
            </a:endParaRPr>
          </a:p>
        </p:txBody>
      </p:sp>
      <p:pic>
        <p:nvPicPr>
          <p:cNvPr id="4099" name="Picture 3" descr="C:\Documents and Settings\Carol\My Documents\student pictures\Southampton MS\DSCN1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Carol\My Documents\student pictures\Connowingo ES\DSCN1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Carol\My Documents\student pictures\QACHS pictures\DSCN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ru-RU" sz="4000" smtClean="0"/>
              <a:t>планирование</a:t>
            </a:r>
            <a:r>
              <a:rPr lang="en-US" sz="400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smtClean="0"/>
              <a:t>организация</a:t>
            </a:r>
            <a:endParaRPr lang="en-US" sz="4000" smtClean="0"/>
          </a:p>
          <a:p>
            <a:pPr algn="ctr" eaLnBrk="1" hangingPunct="1">
              <a:buFont typeface="Arial" charset="0"/>
              <a:buNone/>
            </a:pPr>
            <a:r>
              <a:rPr lang="ru-RU" sz="4000" smtClean="0"/>
              <a:t>выработка стратегии</a:t>
            </a:r>
            <a:endParaRPr lang="en-US" sz="4000" smtClean="0"/>
          </a:p>
          <a:p>
            <a:pPr algn="ctr" eaLnBrk="1" hangingPunct="1">
              <a:buFont typeface="Arial" charset="0"/>
              <a:buNone/>
            </a:pPr>
            <a:r>
              <a:rPr lang="ru-RU" sz="4000" smtClean="0"/>
              <a:t>фокусирование внимания и запоминание деталей  </a:t>
            </a:r>
            <a:endParaRPr lang="en-US" sz="4000" smtClean="0"/>
          </a:p>
          <a:p>
            <a:pPr algn="ctr" eaLnBrk="1" hangingPunct="1">
              <a:buFont typeface="Arial" charset="0"/>
              <a:buNone/>
            </a:pPr>
            <a:r>
              <a:rPr lang="ru-RU" sz="4000" smtClean="0"/>
              <a:t>управление временем и пространством  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 bIns="91440" anchor="b"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Сложности с исполнительными функциями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ru-RU" sz="3600" smtClean="0"/>
              <a:t>Увидимся завтра</a:t>
            </a:r>
            <a:r>
              <a:rPr lang="en-US" sz="3600" smtClean="0"/>
              <a:t>!</a:t>
            </a:r>
          </a:p>
        </p:txBody>
      </p:sp>
      <p:pic>
        <p:nvPicPr>
          <p:cNvPr id="87042" name="Content Placeholder 3" descr="MCIE_OrgPurp_onWht_Vert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3100" y="2600325"/>
            <a:ext cx="2717800" cy="25257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</a:rPr>
              <a:t>Членство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52400" y="1219200"/>
            <a:ext cx="22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22531" name="Picture 3" descr="C:\Documents and Settings\Carol\My Documents\My Pictures\the-out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Carol\My Documents\student pictures\Sudlersville MS pictures\DSCN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Documents and Settings\Carol\My Documents\student pictures\Bay View ES\DSCN1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5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Текущая практика</a:t>
            </a:r>
            <a:endParaRPr lang="en-US" smtClean="0"/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ru-RU" b="1" smtClean="0"/>
              <a:t>Каковы традиционные подходы? </a:t>
            </a:r>
            <a:r>
              <a:rPr lang="en-US" b="1" smtClean="0"/>
              <a:t> </a:t>
            </a:r>
            <a:r>
              <a:rPr lang="ru-RU" b="1" smtClean="0"/>
              <a:t> </a:t>
            </a:r>
            <a:endParaRPr lang="en-US" b="1" smtClean="0"/>
          </a:p>
          <a:p>
            <a:pPr lvl="1" eaLnBrk="1" hangingPunct="1">
              <a:spcBef>
                <a:spcPts val="1800"/>
              </a:spcBef>
            </a:pPr>
            <a:r>
              <a:rPr lang="ru-RU" sz="3600" b="1" u="sng" smtClean="0">
                <a:solidFill>
                  <a:srgbClr val="660066"/>
                </a:solidFill>
              </a:rPr>
              <a:t>ГДЕ</a:t>
            </a:r>
            <a:r>
              <a:rPr lang="en-US" sz="3600" b="1" smtClean="0">
                <a:solidFill>
                  <a:srgbClr val="660066"/>
                </a:solidFill>
              </a:rPr>
              <a:t> </a:t>
            </a:r>
            <a:r>
              <a:rPr lang="ru-RU" sz="3600" b="1" smtClean="0"/>
              <a:t>учатся дети с инвалидностью  </a:t>
            </a:r>
            <a:endParaRPr lang="en-US" sz="3600" b="1" smtClean="0"/>
          </a:p>
          <a:p>
            <a:pPr lvl="1" eaLnBrk="1" hangingPunct="1">
              <a:spcBef>
                <a:spcPts val="1800"/>
              </a:spcBef>
            </a:pPr>
            <a:r>
              <a:rPr lang="ru-RU" sz="3600" b="1" u="sng" smtClean="0">
                <a:solidFill>
                  <a:srgbClr val="660066"/>
                </a:solidFill>
              </a:rPr>
              <a:t>ЧЕМУ</a:t>
            </a:r>
            <a:r>
              <a:rPr lang="en-US" sz="3600" b="1" smtClean="0">
                <a:solidFill>
                  <a:srgbClr val="660066"/>
                </a:solidFill>
              </a:rPr>
              <a:t> </a:t>
            </a:r>
            <a:r>
              <a:rPr lang="ru-RU" sz="3600" b="1" smtClean="0"/>
              <a:t>их учат </a:t>
            </a:r>
            <a:r>
              <a:rPr lang="en-US" sz="3600" b="1" smtClean="0"/>
              <a:t>(</a:t>
            </a:r>
            <a:r>
              <a:rPr lang="ru-RU" sz="3600" b="1" smtClean="0"/>
              <a:t>тому же, что и в обычной школе, или другому)  </a:t>
            </a:r>
            <a:endParaRPr lang="en-US" sz="3600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Убеждения насчет инклюзии </a:t>
            </a:r>
            <a:r>
              <a:rPr lang="en-US" smtClean="0"/>
              <a:t> 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i="1" smtClean="0"/>
              <a:t>Следует ли ученикам с инвалидностью находиться в обычных классах с обычными детьми?  </a:t>
            </a:r>
            <a:endParaRPr lang="en-US" sz="3200" i="1" smtClean="0"/>
          </a:p>
          <a:p>
            <a:pPr algn="ctr" eaLnBrk="1" hangingPunct="1">
              <a:buFont typeface="Arial" charset="0"/>
              <a:buNone/>
            </a:pPr>
            <a:endParaRPr lang="ru-RU" sz="3200" smtClean="0"/>
          </a:p>
          <a:p>
            <a:pPr algn="ctr" eaLnBrk="1" hangingPunct="1">
              <a:buFont typeface="Arial" charset="0"/>
              <a:buNone/>
            </a:pPr>
            <a:r>
              <a:rPr lang="ru-RU" sz="2000" smtClean="0"/>
              <a:t>нет</a:t>
            </a:r>
            <a:r>
              <a:rPr lang="en-US" sz="2000" smtClean="0"/>
              <a:t>/</a:t>
            </a:r>
            <a:r>
              <a:rPr lang="ru-RU" sz="2000" smtClean="0"/>
              <a:t>никому</a:t>
            </a:r>
            <a:r>
              <a:rPr lang="en-US" sz="2000" smtClean="0"/>
              <a:t>        </a:t>
            </a:r>
            <a:r>
              <a:rPr lang="ru-RU" sz="2000" smtClean="0"/>
              <a:t>              некоторым</a:t>
            </a:r>
            <a:r>
              <a:rPr lang="en-US" sz="2000" smtClean="0"/>
              <a:t>/</a:t>
            </a:r>
            <a:r>
              <a:rPr lang="ru-RU" sz="2000" smtClean="0"/>
              <a:t>иногда</a:t>
            </a:r>
            <a:r>
              <a:rPr lang="en-US" sz="2000" smtClean="0"/>
              <a:t>	   </a:t>
            </a:r>
            <a:r>
              <a:rPr lang="ru-RU" sz="2000" smtClean="0"/>
              <a:t>           ДА</a:t>
            </a:r>
            <a:r>
              <a:rPr lang="en-US" sz="2000" smtClean="0"/>
              <a:t>/</a:t>
            </a:r>
            <a:r>
              <a:rPr lang="ru-RU" sz="2000" smtClean="0"/>
              <a:t>всем</a:t>
            </a:r>
            <a:r>
              <a:rPr lang="en-US" sz="3200" i="1" smtClean="0"/>
              <a:t>	</a:t>
            </a:r>
            <a:endParaRPr lang="en-US" sz="3200" smtClean="0"/>
          </a:p>
        </p:txBody>
      </p:sp>
      <p:sp>
        <p:nvSpPr>
          <p:cNvPr id="7" name="Left-Right Arrow 6"/>
          <p:cNvSpPr/>
          <p:nvPr/>
        </p:nvSpPr>
        <p:spPr>
          <a:xfrm>
            <a:off x="0" y="4419600"/>
            <a:ext cx="9144000" cy="1371600"/>
          </a:xfrm>
          <a:prstGeom prst="left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0   1    2    3    4    5    6    7    8    9    10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Ваша подготовка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i="1" smtClean="0"/>
              <a:t>Насколько Вы были подготовлены как профессионал, чтобы учить и включать детей с инвалидностью в обучение</a:t>
            </a:r>
            <a:r>
              <a:rPr lang="en-US" sz="3200" i="1" smtClean="0"/>
              <a:t>?</a:t>
            </a:r>
          </a:p>
          <a:p>
            <a:pPr algn="ctr" eaLnBrk="1" hangingPunct="1">
              <a:buFont typeface="Arial" charset="0"/>
              <a:buNone/>
            </a:pPr>
            <a:endParaRPr lang="ru-RU" sz="2000" smtClean="0"/>
          </a:p>
          <a:p>
            <a:pPr algn="ctr" eaLnBrk="1" hangingPunct="1">
              <a:buFont typeface="Arial" charset="0"/>
              <a:buNone/>
            </a:pPr>
            <a:endParaRPr lang="ru-RU" sz="2000" smtClean="0"/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Не подготовлен совсем</a:t>
            </a:r>
            <a:r>
              <a:rPr lang="en-US" sz="1800" smtClean="0"/>
              <a:t>	  </a:t>
            </a:r>
            <a:r>
              <a:rPr lang="ru-RU" sz="1800" smtClean="0"/>
              <a:t>Немного подготовлен</a:t>
            </a:r>
            <a:r>
              <a:rPr lang="en-US" sz="1800" smtClean="0"/>
              <a:t>	</a:t>
            </a:r>
            <a:r>
              <a:rPr lang="ru-RU" sz="1800" smtClean="0"/>
              <a:t>Хорошо подготовлен  </a:t>
            </a:r>
            <a:endParaRPr lang="en-US" sz="1800" smtClean="0"/>
          </a:p>
        </p:txBody>
      </p:sp>
      <p:sp>
        <p:nvSpPr>
          <p:cNvPr id="7" name="Left-Right Arrow 6"/>
          <p:cNvSpPr/>
          <p:nvPr/>
        </p:nvSpPr>
        <p:spPr>
          <a:xfrm>
            <a:off x="0" y="4495800"/>
            <a:ext cx="9144000" cy="1371600"/>
          </a:xfrm>
          <a:prstGeom prst="left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0   1    2    3    4    5    6    7    8    9    10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Ваш опыт</a:t>
            </a:r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i="1" smtClean="0"/>
              <a:t>Сколько Вы учили детей с инвалидностью в обычных классах?  </a:t>
            </a:r>
            <a:endParaRPr lang="en-US" sz="3200" i="1" smtClean="0"/>
          </a:p>
          <a:p>
            <a:pPr algn="ctr" eaLnBrk="1" hangingPunct="1">
              <a:buFont typeface="Arial" charset="0"/>
              <a:buNone/>
            </a:pPr>
            <a:endParaRPr lang="en-US" sz="3200" i="1" smtClean="0"/>
          </a:p>
          <a:p>
            <a:pPr algn="ctr" eaLnBrk="1" hangingPunct="1">
              <a:buFont typeface="Arial" charset="0"/>
              <a:buNone/>
            </a:pPr>
            <a:r>
              <a:rPr lang="en-US" sz="3200" smtClean="0"/>
              <a:t>  </a:t>
            </a:r>
            <a:r>
              <a:rPr lang="ru-RU" sz="1800" smtClean="0"/>
              <a:t>НИОДНОГО</a:t>
            </a:r>
            <a:r>
              <a:rPr lang="en-US" sz="1800" smtClean="0"/>
              <a:t>	       </a:t>
            </a:r>
            <a:r>
              <a:rPr lang="ru-RU" sz="1800" smtClean="0"/>
              <a:t>    Несколько учеников                          Много учеников</a:t>
            </a:r>
            <a:endParaRPr lang="en-US" sz="1800" smtClean="0"/>
          </a:p>
          <a:p>
            <a:pPr algn="ctr" eaLnBrk="1" hangingPunct="1">
              <a:buFont typeface="Arial" charset="0"/>
              <a:buNone/>
            </a:pPr>
            <a:endParaRPr lang="en-US" sz="1800" i="1" smtClean="0"/>
          </a:p>
          <a:p>
            <a:pPr algn="ctr" eaLnBrk="1" hangingPunct="1">
              <a:buFont typeface="Arial" charset="0"/>
              <a:buNone/>
            </a:pPr>
            <a:endParaRPr lang="ru-RU" sz="1800" smtClean="0"/>
          </a:p>
          <a:p>
            <a:pPr algn="ctr" eaLnBrk="1" hangingPunct="1">
              <a:buFont typeface="Arial" charset="0"/>
              <a:buNone/>
            </a:pPr>
            <a:endParaRPr lang="ru-RU" sz="1800" smtClean="0"/>
          </a:p>
          <a:p>
            <a:pPr algn="ctr" eaLnBrk="1" hangingPunct="1">
              <a:buFont typeface="Arial" charset="0"/>
              <a:buNone/>
            </a:pPr>
            <a:r>
              <a:rPr lang="ru-RU" sz="1800" smtClean="0"/>
              <a:t>НИКОГДА                  </a:t>
            </a:r>
            <a:r>
              <a:rPr lang="en-US" sz="1800" smtClean="0"/>
              <a:t>         </a:t>
            </a:r>
            <a:r>
              <a:rPr lang="ru-RU" sz="1800" smtClean="0"/>
              <a:t>Несколько лет                                        </a:t>
            </a:r>
            <a:r>
              <a:rPr lang="en-US" sz="1800" smtClean="0"/>
              <a:t>     </a:t>
            </a:r>
            <a:r>
              <a:rPr lang="ru-RU" sz="1800" smtClean="0"/>
              <a:t>Много лет</a:t>
            </a:r>
            <a:endParaRPr lang="en-US" sz="1800" smtClean="0"/>
          </a:p>
        </p:txBody>
      </p:sp>
      <p:sp>
        <p:nvSpPr>
          <p:cNvPr id="7" name="Left-Right Arrow 6"/>
          <p:cNvSpPr/>
          <p:nvPr/>
        </p:nvSpPr>
        <p:spPr>
          <a:xfrm>
            <a:off x="0" y="3505200"/>
            <a:ext cx="9144000" cy="1371600"/>
          </a:xfrm>
          <a:prstGeom prst="left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0   1    2    3    4    5    6    7    8    9    10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ln w="19050">
            <a:solidFill>
              <a:srgbClr val="660066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Что говорят исследования</a:t>
            </a:r>
            <a:r>
              <a:rPr lang="en-US" b="1" smtClean="0"/>
              <a:t>?</a:t>
            </a:r>
          </a:p>
        </p:txBody>
      </p:sp>
      <p:sp>
        <p:nvSpPr>
          <p:cNvPr id="2867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Как влияет инклюзивное образование на детей с инвалидностью И на детей без инвалидности?  </a:t>
            </a:r>
            <a:endParaRPr lang="en-US" sz="280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2,1283057839,C:\Documents and Settings\HSmetheram\Desktop\CTE UDL tutorial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AEB9FFD-6255-4920-BFF3-5DA09B37E4B3}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4C004C"/>
      </a:accent1>
      <a:accent2>
        <a:srgbClr val="FF9933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1141</TotalTime>
  <Words>709</Words>
  <Application>Microsoft Office PowerPoint</Application>
  <PresentationFormat>On-screen Show (4:3)</PresentationFormat>
  <Paragraphs>219</Paragraphs>
  <Slides>31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Microsoft Office Excel 97-2003 Worksheet</vt:lpstr>
      <vt:lpstr>Acrobat Document</vt:lpstr>
      <vt:lpstr>Передовая практика в    инклюзивном образовании  </vt:lpstr>
      <vt:lpstr>Повестка дня:</vt:lpstr>
      <vt:lpstr>“Инклюзия” не “Размещение”</vt:lpstr>
      <vt:lpstr>Членство</vt:lpstr>
      <vt:lpstr>Текущая практика</vt:lpstr>
      <vt:lpstr>Убеждения насчет инклюзии   </vt:lpstr>
      <vt:lpstr>Ваша подготовка</vt:lpstr>
      <vt:lpstr>Ваш опыт</vt:lpstr>
      <vt:lpstr>Что говорят исследования?</vt:lpstr>
      <vt:lpstr>Ученики с инвалидностью</vt:lpstr>
      <vt:lpstr>Сравнение классов</vt:lpstr>
      <vt:lpstr>Социальные взаимоотношения</vt:lpstr>
      <vt:lpstr>Slide 13</vt:lpstr>
      <vt:lpstr>Универсальный дизайн&amp; Дифференциация</vt:lpstr>
      <vt:lpstr>Slide 15</vt:lpstr>
      <vt:lpstr>Slide 16</vt:lpstr>
      <vt:lpstr>Slide 17</vt:lpstr>
      <vt:lpstr>Универсальный дизайн в архитектуре  </vt:lpstr>
      <vt:lpstr>Концепции универсального дизайна  </vt:lpstr>
      <vt:lpstr>Качественное обучение для ВСЕХ  </vt:lpstr>
      <vt:lpstr>Память и обучение   </vt:lpstr>
      <vt:lpstr>Стена Twitter  </vt:lpstr>
      <vt:lpstr>Исторический Facebook</vt:lpstr>
      <vt:lpstr>Графические органайзеры</vt:lpstr>
      <vt:lpstr>Работа в тройках </vt:lpstr>
      <vt:lpstr>Карты историй</vt:lpstr>
      <vt:lpstr>Колесо идеи - фотосинтез</vt:lpstr>
      <vt:lpstr>Slide 28</vt:lpstr>
      <vt:lpstr>Специально спроектированное обучение  </vt:lpstr>
      <vt:lpstr>Сложности с исполнительными функциями  </vt:lpstr>
      <vt:lpstr> Увидимся завтра!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Quirk</dc:creator>
  <cp:lastModifiedBy>Carol Quirk</cp:lastModifiedBy>
  <cp:revision>105</cp:revision>
  <dcterms:created xsi:type="dcterms:W3CDTF">2013-08-11T17:07:31Z</dcterms:created>
  <dcterms:modified xsi:type="dcterms:W3CDTF">2013-08-23T16:46:56Z</dcterms:modified>
</cp:coreProperties>
</file>